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81" r:id="rId3"/>
    <p:sldId id="287" r:id="rId4"/>
    <p:sldId id="288" r:id="rId5"/>
    <p:sldId id="289" r:id="rId6"/>
    <p:sldId id="290" r:id="rId7"/>
    <p:sldId id="283" r:id="rId8"/>
    <p:sldId id="291" r:id="rId9"/>
    <p:sldId id="292" r:id="rId10"/>
    <p:sldId id="313" r:id="rId11"/>
    <p:sldId id="295" r:id="rId12"/>
    <p:sldId id="298" r:id="rId13"/>
    <p:sldId id="296" r:id="rId14"/>
    <p:sldId id="294" r:id="rId15"/>
    <p:sldId id="297" r:id="rId16"/>
    <p:sldId id="293" r:id="rId17"/>
    <p:sldId id="299" r:id="rId18"/>
    <p:sldId id="300" r:id="rId19"/>
    <p:sldId id="301" r:id="rId20"/>
    <p:sldId id="284" r:id="rId21"/>
    <p:sldId id="303" r:id="rId22"/>
    <p:sldId id="304" r:id="rId23"/>
    <p:sldId id="302" r:id="rId24"/>
    <p:sldId id="285" r:id="rId25"/>
    <p:sldId id="305" r:id="rId26"/>
    <p:sldId id="307" r:id="rId27"/>
    <p:sldId id="306" r:id="rId28"/>
    <p:sldId id="308" r:id="rId29"/>
    <p:sldId id="309" r:id="rId30"/>
    <p:sldId id="310" r:id="rId31"/>
    <p:sldId id="311" r:id="rId32"/>
    <p:sldId id="286" r:id="rId33"/>
    <p:sldId id="312" r:id="rId3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霄栋(ZHANG Xiaodong)" initials="张霄栋(ZHANG" lastIdx="1" clrIdx="0">
    <p:extLst>
      <p:ext uri="{19B8F6BF-5375-455C-9EA6-DF929625EA0E}">
        <p15:presenceInfo xmlns:p15="http://schemas.microsoft.com/office/powerpoint/2012/main" userId="S-1-5-21-1258171387-1634768524-2056087431-18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133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76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06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50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EEDED-B222-45A1-A351-C3BA61CDE7C5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793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663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solidFill>
                  <a:prstClr val="white">
                    <a:lumMod val="50000"/>
                  </a:prstClr>
                </a:solidFill>
              </a:rPr>
              <a:t>全部外采，按业内通用产品开发采购的调研，需</a:t>
            </a:r>
            <a:r>
              <a:rPr lang="en-US" altLang="zh-CN" sz="1200" b="0" dirty="0" smtClean="0">
                <a:solidFill>
                  <a:prstClr val="white">
                    <a:lumMod val="50000"/>
                  </a:prstClr>
                </a:solidFill>
              </a:rPr>
              <a:t>180</a:t>
            </a:r>
            <a:r>
              <a:rPr lang="zh-CN" altLang="en-US" sz="1200" b="0" dirty="0" smtClean="0">
                <a:solidFill>
                  <a:prstClr val="white">
                    <a:lumMod val="50000"/>
                  </a:prstClr>
                </a:solidFill>
              </a:rPr>
              <a:t>万</a:t>
            </a:r>
            <a:endParaRPr lang="en-US" altLang="zh-CN" sz="1200" b="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0" marR="0" lvl="0" indent="0" algn="l" defTabSz="101663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按自主研发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外包辅助的模式，仅花费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90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万以内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52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37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88657"/>
            <a:ext cx="10026771" cy="427171"/>
          </a:xfr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ctr" anchorCtr="0" compatLnSpc="1"/>
          <a:lstStyle>
            <a:lvl1pPr>
              <a:defRPr lang="zh-CN" altLang="en-US" sz="2935" b="1" dirty="0">
                <a:solidFill>
                  <a:srgbClr val="0042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 algn="l" fontAlgn="base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880" y="6190407"/>
            <a:ext cx="1189531" cy="493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44891" y="108657"/>
            <a:ext cx="360000" cy="360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183288" y="6296717"/>
            <a:ext cx="1066799" cy="280995"/>
          </a:xfrm>
        </p:spPr>
        <p:txBody>
          <a:bodyPr/>
          <a:lstStyle/>
          <a:p>
            <a:fld id="{1C88B024-A493-4FE6-A6FA-7A78F4A0C45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27381" y="836712"/>
            <a:ext cx="1097750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076" y="365071"/>
            <a:ext cx="10904884" cy="495759"/>
          </a:xfrm>
        </p:spPr>
        <p:txBody>
          <a:bodyPr lIns="91349" tIns="45675" rIns="91349" bIns="45675">
            <a:noAutofit/>
          </a:bodyPr>
          <a:lstStyle>
            <a:lvl1pPr algn="l">
              <a:defRPr sz="2399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10735733" y="6460068"/>
            <a:ext cx="1456267" cy="397933"/>
          </a:xfrm>
          <a:prstGeom prst="rect">
            <a:avLst/>
          </a:prstGeom>
          <a:noFill/>
        </p:spPr>
        <p:txBody>
          <a:bodyPr wrap="square" lIns="95997" tIns="24000" rIns="95997" bIns="24000" rtlCol="0" anchor="ctr">
            <a:noAutofit/>
          </a:bodyPr>
          <a:lstStyle/>
          <a:p>
            <a:pPr algn="ctr"/>
            <a:r>
              <a:rPr lang="zh-CN" altLang="en-US" sz="1467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</a:t>
            </a:r>
            <a:fld id="{26DE8F14-4D45-4671-8426-59AB1F0900C2}" type="slidenum">
              <a:rPr lang="zh-CN" altLang="en-US" sz="1467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algn="ctr"/>
              <a:t>‹#›</a:t>
            </a:fld>
            <a:r>
              <a:rPr lang="zh-CN" altLang="en-US" sz="1467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75125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0735733" y="6460068"/>
            <a:ext cx="1456267" cy="397933"/>
          </a:xfrm>
          <a:prstGeom prst="rect">
            <a:avLst/>
          </a:prstGeom>
          <a:noFill/>
        </p:spPr>
        <p:txBody>
          <a:bodyPr wrap="square" lIns="95997" tIns="24000" rIns="95997" bIns="24000" rtlCol="0" anchor="ctr">
            <a:noAutofit/>
          </a:bodyPr>
          <a:lstStyle/>
          <a:p>
            <a:pPr algn="ctr"/>
            <a:r>
              <a:rPr lang="zh-CN" altLang="en-US" sz="1467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</a:t>
            </a:r>
            <a:fld id="{26DE8F14-4D45-4671-8426-59AB1F0900C2}" type="slidenum">
              <a:rPr lang="zh-CN" altLang="en-US" sz="1467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algn="ctr"/>
              <a:t>‹#›</a:t>
            </a:fld>
            <a:r>
              <a:rPr lang="zh-CN" altLang="en-US" sz="1467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13020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9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lanhuapp.com/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ym typeface="+mn-ea"/>
              </a:rPr>
              <a:t>IDI2.0</a:t>
            </a:r>
            <a:r>
              <a:rPr lang="zh-CN" altLang="en-US" dirty="0" smtClean="0">
                <a:sym typeface="+mn-ea"/>
              </a:rPr>
              <a:t>平台实施总结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运行时分层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013851"/>
            <a:ext cx="6824663" cy="57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5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3076" y="365071"/>
            <a:ext cx="10904884" cy="495759"/>
          </a:xfrm>
        </p:spPr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业务梳理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流程、服务、数据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 Same Side Corner Rectangle 11"/>
          <p:cNvSpPr>
            <a:spLocks noChangeArrowheads="1"/>
          </p:cNvSpPr>
          <p:nvPr/>
        </p:nvSpPr>
        <p:spPr bwMode="auto">
          <a:xfrm>
            <a:off x="2382751" y="4313807"/>
            <a:ext cx="8028305" cy="1073079"/>
          </a:xfrm>
          <a:prstGeom prst="rect">
            <a:avLst/>
          </a:prstGeom>
          <a:noFill/>
          <a:ln w="6350" algn="ctr">
            <a:solidFill>
              <a:srgbClr val="0070C0"/>
            </a:solidFill>
            <a:round/>
          </a:ln>
        </p:spPr>
        <p:txBody>
          <a:bodyPr lIns="90000" tIns="46800" rIns="90000" bIns="46800" anchor="ctr"/>
          <a:lstStyle/>
          <a:p>
            <a:pPr marL="186055" lvl="1" indent="-184150" defTabSz="895350">
              <a:lnSpc>
                <a:spcPct val="150000"/>
              </a:lnSpc>
              <a:spcBef>
                <a:spcPts val="300"/>
              </a:spcBef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梳理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</a:t>
            </a:r>
            <a:r>
              <a:rPr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张数据表，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628</a:t>
            </a:r>
            <a:r>
              <a:rPr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个数据项</a:t>
            </a:r>
          </a:p>
        </p:txBody>
      </p:sp>
      <p:sp>
        <p:nvSpPr>
          <p:cNvPr id="6" name="矩形 5"/>
          <p:cNvSpPr/>
          <p:nvPr/>
        </p:nvSpPr>
        <p:spPr>
          <a:xfrm>
            <a:off x="1219431" y="4313807"/>
            <a:ext cx="1068070" cy="1058034"/>
          </a:xfrm>
          <a:prstGeom prst="rect">
            <a:avLst/>
          </a:prstGeom>
          <a:solidFill>
            <a:srgbClr val="6699FF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</a:p>
          <a:p>
            <a:pPr algn="ctr"/>
            <a:r>
              <a:rPr lang="zh-CN" alt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7" name="Round Same Side Corner Rectangle 11"/>
          <p:cNvSpPr>
            <a:spLocks noChangeArrowheads="1"/>
          </p:cNvSpPr>
          <p:nvPr/>
        </p:nvSpPr>
        <p:spPr bwMode="auto">
          <a:xfrm>
            <a:off x="2382751" y="3155794"/>
            <a:ext cx="8028305" cy="1073079"/>
          </a:xfrm>
          <a:prstGeom prst="rect">
            <a:avLst/>
          </a:prstGeom>
          <a:noFill/>
          <a:ln w="6350" algn="ctr">
            <a:solidFill>
              <a:srgbClr val="0070C0"/>
            </a:solidFill>
            <a:round/>
          </a:ln>
        </p:spPr>
        <p:txBody>
          <a:bodyPr lIns="90000" tIns="46800" rIns="90000" bIns="46800" anchor="ctr"/>
          <a:lstStyle/>
          <a:p>
            <a:pPr marL="186055" lvl="1" indent="-184150" defTabSz="895350">
              <a:lnSpc>
                <a:spcPct val="150000"/>
              </a:lnSpc>
              <a:spcBef>
                <a:spcPts val="300"/>
              </a:spcBef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梳理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34</a:t>
            </a:r>
            <a:r>
              <a:rPr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个微服务，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123</a:t>
            </a:r>
            <a:r>
              <a:rPr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个接口，并梳理出微服务和各数据表之间映射关系</a:t>
            </a:r>
          </a:p>
        </p:txBody>
      </p:sp>
      <p:sp>
        <p:nvSpPr>
          <p:cNvPr id="8" name="矩形 7"/>
          <p:cNvSpPr/>
          <p:nvPr/>
        </p:nvSpPr>
        <p:spPr>
          <a:xfrm>
            <a:off x="1219431" y="3155794"/>
            <a:ext cx="1068070" cy="1058034"/>
          </a:xfrm>
          <a:prstGeom prst="rect">
            <a:avLst/>
          </a:prstGeom>
          <a:solidFill>
            <a:srgbClr val="6699FF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</a:t>
            </a:r>
          </a:p>
          <a:p>
            <a:pPr algn="ctr"/>
            <a:r>
              <a:rPr lang="zh-CN" alt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务</a:t>
            </a:r>
          </a:p>
        </p:txBody>
      </p:sp>
      <p:sp>
        <p:nvSpPr>
          <p:cNvPr id="9" name="Round Same Side Corner Rectangle 11"/>
          <p:cNvSpPr>
            <a:spLocks noChangeArrowheads="1"/>
          </p:cNvSpPr>
          <p:nvPr/>
        </p:nvSpPr>
        <p:spPr bwMode="auto">
          <a:xfrm>
            <a:off x="2382751" y="1953615"/>
            <a:ext cx="8028305" cy="1073079"/>
          </a:xfrm>
          <a:prstGeom prst="rect">
            <a:avLst/>
          </a:prstGeom>
          <a:noFill/>
          <a:ln w="6350" algn="ctr">
            <a:solidFill>
              <a:srgbClr val="0070C0"/>
            </a:solidFill>
            <a:round/>
          </a:ln>
        </p:spPr>
        <p:txBody>
          <a:bodyPr lIns="90000" tIns="46800" rIns="90000" bIns="46800" anchor="ctr"/>
          <a:lstStyle/>
          <a:p>
            <a:pPr marL="186055" lvl="1" indent="-184150" defTabSz="895350">
              <a:lnSpc>
                <a:spcPct val="150000"/>
              </a:lnSpc>
              <a:spcBef>
                <a:spcPts val="300"/>
              </a:spcBef>
              <a:buSzPct val="50000"/>
              <a:buFont typeface="Wingdings" panose="05000000000000000000" pitchFamily="2" charset="2"/>
              <a:buChar char="l"/>
              <a:defRPr/>
            </a:pPr>
            <a:r>
              <a:rPr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梳理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个用户角色，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r>
            <a:r>
              <a:rPr lang="zh-CN" altLang="en-US" sz="1800" b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个流程节点，并梳理出流程节点和微服务之间映射关系</a:t>
            </a:r>
          </a:p>
        </p:txBody>
      </p:sp>
      <p:sp>
        <p:nvSpPr>
          <p:cNvPr id="10" name="矩形 9"/>
          <p:cNvSpPr/>
          <p:nvPr/>
        </p:nvSpPr>
        <p:spPr>
          <a:xfrm>
            <a:off x="1219431" y="1953615"/>
            <a:ext cx="1068070" cy="1058034"/>
          </a:xfrm>
          <a:prstGeom prst="rect">
            <a:avLst/>
          </a:prstGeom>
          <a:solidFill>
            <a:srgbClr val="6699FF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314206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业务梳理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流程确认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02" y="860830"/>
            <a:ext cx="6892636" cy="58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/>
          <p:nvPr/>
        </p:nvGraphicFramePr>
        <p:xfrm>
          <a:off x="753110" y="982980"/>
          <a:ext cx="8618220" cy="5875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r:id="rId3" imgW="12877800" imgH="8801100" progId="Visio.DrawingConvertable.15">
                  <p:embed/>
                </p:oleObj>
              </mc:Choice>
              <mc:Fallback>
                <p:oleObj r:id="rId3" imgW="12877800" imgH="8801100" progId="Visio.DrawingConvertabl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3110" y="982980"/>
                        <a:ext cx="8618220" cy="5875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3076" y="365071"/>
            <a:ext cx="10904884" cy="495759"/>
          </a:xfrm>
        </p:spPr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业务梳理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</p:spTree>
    <p:extLst>
      <p:ext uri="{BB962C8B-B14F-4D97-AF65-F5344CB8AC3E}">
        <p14:creationId xmlns:p14="http://schemas.microsoft.com/office/powerpoint/2010/main" val="206224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业务梳理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服务中心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6" y="1342159"/>
            <a:ext cx="9175819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0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业务梳理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主库表设计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5" y="1496292"/>
            <a:ext cx="7309696" cy="44209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579" y="3781598"/>
            <a:ext cx="5327264" cy="18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RBAC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权限模型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功能及数据权限</a:t>
            </a:r>
          </a:p>
        </p:txBody>
      </p:sp>
      <p:sp>
        <p:nvSpPr>
          <p:cNvPr id="3" name="矩形 2"/>
          <p:cNvSpPr/>
          <p:nvPr/>
        </p:nvSpPr>
        <p:spPr>
          <a:xfrm>
            <a:off x="8927869" y="1510226"/>
            <a:ext cx="294270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基于角色的权限管理（特定方案）：</a:t>
            </a:r>
          </a:p>
          <a:p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数据权限控制的统一理解为资源，不同的资源对应不同的权限代码，权限与角色关联</a:t>
            </a:r>
          </a:p>
          <a:p>
            <a:endParaRPr lang="zh-CN" altLang="en-US" sz="1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说明：</a:t>
            </a:r>
          </a:p>
          <a:p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左半部分是用户、用户组、角色的定义</a:t>
            </a:r>
          </a:p>
          <a:p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右半部分是权限、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资源的</a:t>
            </a:r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</a:t>
            </a:r>
          </a:p>
          <a:p>
            <a:endParaRPr lang="zh-CN" altLang="en-US" sz="1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用法：</a:t>
            </a:r>
          </a:p>
          <a:p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代码中枚举角色拥有的资源码，拼接查询条件，依此执行查询操作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74" y="1711359"/>
            <a:ext cx="7234127" cy="412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5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前端设计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WEB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端页面草图设计阶段，确定系统整体展示风格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3" y="1299914"/>
            <a:ext cx="6599207" cy="49494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96" y="1276206"/>
            <a:ext cx="7332453" cy="49494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57" y="1288471"/>
            <a:ext cx="7279265" cy="4949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97" y="1288470"/>
            <a:ext cx="6852430" cy="49419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11" y="1288474"/>
            <a:ext cx="7010912" cy="49608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86" y="1288472"/>
            <a:ext cx="6754483" cy="49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8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前端设计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0" y="1953493"/>
            <a:ext cx="6839802" cy="3845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91" y="1221970"/>
            <a:ext cx="3787592" cy="49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6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前端设计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APP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端页面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91707" y="1193799"/>
            <a:ext cx="10107753" cy="5342915"/>
            <a:chOff x="762951" y="759777"/>
            <a:chExt cx="13114808" cy="710675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22" y="1321350"/>
              <a:ext cx="2927698" cy="585539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322" y="1303509"/>
              <a:ext cx="3047549" cy="585539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277" y="759777"/>
              <a:ext cx="4878482" cy="7106752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51" y="1321350"/>
              <a:ext cx="3003753" cy="5787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1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130256"/>
              </p:ext>
            </p:extLst>
          </p:nvPr>
        </p:nvGraphicFramePr>
        <p:xfrm>
          <a:off x="1583924" y="1427641"/>
          <a:ext cx="8508958" cy="4341392"/>
        </p:xfrm>
        <a:graphic>
          <a:graphicData uri="http://schemas.openxmlformats.org/drawingml/2006/table">
            <a:tbl>
              <a:tblPr firstRow="1" bandRow="1"/>
              <a:tblGrid>
                <a:gridCol w="6903371"/>
                <a:gridCol w="1605587"/>
              </a:tblGrid>
              <a:tr h="608977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一、eIDI平台1.0版本运行情况</a:t>
                      </a: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</a:t>
                      </a:r>
                      <a:r>
                        <a:rPr lang="en-US" altLang="zh-CN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</a:t>
                      </a: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82138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使用过程中遇到的问题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32015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业务特点分析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982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二、eIDI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2.0版本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设计方案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3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三、eIDI平台2.0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项目组成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3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四、</a:t>
                      </a:r>
                      <a:r>
                        <a:rPr lang="en-US" altLang="zh-CN"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实施过程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3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五、项目总结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04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74548"/>
              </p:ext>
            </p:extLst>
          </p:nvPr>
        </p:nvGraphicFramePr>
        <p:xfrm>
          <a:off x="1509109" y="962129"/>
          <a:ext cx="8508958" cy="4748715"/>
        </p:xfrm>
        <a:graphic>
          <a:graphicData uri="http://schemas.openxmlformats.org/drawingml/2006/table">
            <a:tbl>
              <a:tblPr firstRow="1" bandRow="1"/>
              <a:tblGrid>
                <a:gridCol w="8508958"/>
              </a:tblGrid>
              <a:tr h="608977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一、eIDI平台1.0版本运行情况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982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二、eIDI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2.0版本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设计方案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三、</a:t>
                      </a:r>
                      <a:r>
                        <a:rPr lang="en-US" altLang="zh-CN" sz="2400" b="1" kern="12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eIDI</a:t>
                      </a: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项目组成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自有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外包：自主设计模式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后端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+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前端：多阶段灵活调配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48887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预算：前端独立项目招采，后端以自有人员为主，按需补充外包人力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673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四、</a:t>
                      </a:r>
                      <a:r>
                        <a:rPr lang="en-US" altLang="zh-CN"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实施过程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3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五、项目总结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05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椭圆 269">
            <a:extLst>
              <a:ext uri="{FF2B5EF4-FFF2-40B4-BE49-F238E27FC236}">
                <a16:creationId xmlns:a16="http://schemas.microsoft.com/office/drawing/2014/main" xmlns="" id="{823EEFDB-1A04-42DE-9AC3-459F65007A94}"/>
              </a:ext>
            </a:extLst>
          </p:cNvPr>
          <p:cNvSpPr/>
          <p:nvPr/>
        </p:nvSpPr>
        <p:spPr>
          <a:xfrm flipH="1">
            <a:off x="8484153" y="5794727"/>
            <a:ext cx="652024" cy="652024"/>
          </a:xfrm>
          <a:prstGeom prst="ellipse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 dirty="0">
              <a:solidFill>
                <a:prstClr val="white"/>
              </a:solidFill>
              <a:latin typeface="等线"/>
              <a:ea typeface="微软雅黑" panose="020B0503020204020204" pitchFamily="34" charset="-122"/>
            </a:endParaRPr>
          </a:p>
        </p:txBody>
      </p:sp>
      <p:cxnSp>
        <p:nvCxnSpPr>
          <p:cNvPr id="258" name="直接箭头连接符 257"/>
          <p:cNvCxnSpPr>
            <a:stCxn id="256" idx="3"/>
            <a:endCxn id="250" idx="1"/>
          </p:cNvCxnSpPr>
          <p:nvPr/>
        </p:nvCxnSpPr>
        <p:spPr>
          <a:xfrm flipV="1">
            <a:off x="8731100" y="5448087"/>
            <a:ext cx="315102" cy="7694"/>
          </a:xfrm>
          <a:prstGeom prst="straightConnector1">
            <a:avLst/>
          </a:prstGeom>
          <a:ln w="127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/>
          <p:nvPr/>
        </p:nvCxnSpPr>
        <p:spPr>
          <a:xfrm>
            <a:off x="4484222" y="3707534"/>
            <a:ext cx="3748540" cy="25393"/>
          </a:xfrm>
          <a:prstGeom prst="straightConnector1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圆角矩形 200"/>
          <p:cNvSpPr/>
          <p:nvPr/>
        </p:nvSpPr>
        <p:spPr>
          <a:xfrm>
            <a:off x="368416" y="827735"/>
            <a:ext cx="1952121" cy="2332747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style>
          <a:lnRef idx="2">
            <a:srgbClr val="DEC9AC"/>
          </a:lnRef>
          <a:fillRef idx="1">
            <a:sysClr val="window" lastClr="FFFFFF"/>
          </a:fillRef>
          <a:effectRef idx="0">
            <a:srgbClr val="DEC9AC"/>
          </a:effectRef>
          <a:fontRef idx="minor">
            <a:sysClr val="windowText" lastClr="000000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0" name="图片 199" descr="452393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29754">
            <a:off x="10267124" y="2930053"/>
            <a:ext cx="1209971" cy="135738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idx="4294967295"/>
          </p:nvPr>
        </p:nvSpPr>
        <p:spPr>
          <a:xfrm>
            <a:off x="368416" y="195497"/>
            <a:ext cx="10206983" cy="487273"/>
          </a:xfrm>
          <a:prstGeom prst="rect">
            <a:avLst/>
          </a:prstGeom>
        </p:spPr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自主研发模式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工作方式变革</a:t>
            </a:r>
          </a:p>
        </p:txBody>
      </p:sp>
      <p:pic>
        <p:nvPicPr>
          <p:cNvPr id="58" name="Picture 2" descr="D:\04. 基本资料\22. 公司Logo模板等\图片素材\千图网_白色握拳卡通元素_图片编号33696149\白色握拳卡通元素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t="20517" r="24897" b="15024"/>
          <a:stretch>
            <a:fillRect/>
          </a:stretch>
        </p:blipFill>
        <p:spPr bwMode="auto">
          <a:xfrm>
            <a:off x="3239180" y="1581877"/>
            <a:ext cx="1183700" cy="160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任意多边形 58"/>
          <p:cNvSpPr/>
          <p:nvPr/>
        </p:nvSpPr>
        <p:spPr>
          <a:xfrm rot="10800000">
            <a:off x="4316267" y="1749941"/>
            <a:ext cx="1123957" cy="406715"/>
          </a:xfrm>
          <a:custGeom>
            <a:avLst/>
            <a:gdLst>
              <a:gd name="connsiteX0" fmla="*/ 980745 w 980745"/>
              <a:gd name="connsiteY0" fmla="*/ 0 h 649022"/>
              <a:gd name="connsiteX1" fmla="*/ 920170 w 980745"/>
              <a:gd name="connsiteY1" fmla="*/ 242301 h 649022"/>
              <a:gd name="connsiteX2" fmla="*/ 899978 w 980745"/>
              <a:gd name="connsiteY2" fmla="*/ 377875 h 649022"/>
              <a:gd name="connsiteX3" fmla="*/ 902862 w 980745"/>
              <a:gd name="connsiteY3" fmla="*/ 478834 h 649022"/>
              <a:gd name="connsiteX4" fmla="*/ 931708 w 980745"/>
              <a:gd name="connsiteY4" fmla="*/ 591331 h 649022"/>
              <a:gd name="connsiteX5" fmla="*/ 954784 w 980745"/>
              <a:gd name="connsiteY5" fmla="*/ 643253 h 649022"/>
              <a:gd name="connsiteX6" fmla="*/ 0 w 980745"/>
              <a:gd name="connsiteY6" fmla="*/ 649022 h 649022"/>
              <a:gd name="connsiteX7" fmla="*/ 8654 w 980745"/>
              <a:gd name="connsiteY7" fmla="*/ 5769 h 649022"/>
              <a:gd name="connsiteX8" fmla="*/ 980745 w 980745"/>
              <a:gd name="connsiteY8" fmla="*/ 0 h 64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0745" h="649022">
                <a:moveTo>
                  <a:pt x="980745" y="0"/>
                </a:moveTo>
                <a:lnTo>
                  <a:pt x="920170" y="242301"/>
                </a:lnTo>
                <a:lnTo>
                  <a:pt x="899978" y="377875"/>
                </a:lnTo>
                <a:cubicBezTo>
                  <a:pt x="900939" y="411528"/>
                  <a:pt x="901901" y="445181"/>
                  <a:pt x="902862" y="478834"/>
                </a:cubicBezTo>
                <a:lnTo>
                  <a:pt x="931708" y="591331"/>
                </a:lnTo>
                <a:lnTo>
                  <a:pt x="954784" y="643253"/>
                </a:lnTo>
                <a:lnTo>
                  <a:pt x="0" y="649022"/>
                </a:lnTo>
                <a:lnTo>
                  <a:pt x="8654" y="5769"/>
                </a:lnTo>
                <a:lnTo>
                  <a:pt x="980745" y="0"/>
                </a:lnTo>
                <a:close/>
              </a:path>
            </a:pathLst>
          </a:custGeom>
          <a:solidFill>
            <a:srgbClr val="C6D9F1"/>
          </a:solidFill>
          <a:ln>
            <a:solidFill>
              <a:srgbClr val="C6D9F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60" name="任意多边形 59"/>
          <p:cNvSpPr/>
          <p:nvPr/>
        </p:nvSpPr>
        <p:spPr>
          <a:xfrm rot="10800000">
            <a:off x="2339040" y="1729943"/>
            <a:ext cx="1038680" cy="446714"/>
          </a:xfrm>
          <a:custGeom>
            <a:avLst/>
            <a:gdLst>
              <a:gd name="connsiteX0" fmla="*/ 133350 w 1173480"/>
              <a:gd name="connsiteY0" fmla="*/ 0 h 647700"/>
              <a:gd name="connsiteX1" fmla="*/ 148590 w 1173480"/>
              <a:gd name="connsiteY1" fmla="*/ 49530 h 647700"/>
              <a:gd name="connsiteX2" fmla="*/ 144780 w 1173480"/>
              <a:gd name="connsiteY2" fmla="*/ 114300 h 647700"/>
              <a:gd name="connsiteX3" fmla="*/ 125730 w 1173480"/>
              <a:gd name="connsiteY3" fmla="*/ 224790 h 647700"/>
              <a:gd name="connsiteX4" fmla="*/ 80010 w 1173480"/>
              <a:gd name="connsiteY4" fmla="*/ 483870 h 647700"/>
              <a:gd name="connsiteX5" fmla="*/ 53340 w 1173480"/>
              <a:gd name="connsiteY5" fmla="*/ 571500 h 647700"/>
              <a:gd name="connsiteX6" fmla="*/ 7620 w 1173480"/>
              <a:gd name="connsiteY6" fmla="*/ 640080 h 647700"/>
              <a:gd name="connsiteX7" fmla="*/ 0 w 1173480"/>
              <a:gd name="connsiteY7" fmla="*/ 647700 h 647700"/>
              <a:gd name="connsiteX8" fmla="*/ 1173480 w 1173480"/>
              <a:gd name="connsiteY8" fmla="*/ 643890 h 647700"/>
              <a:gd name="connsiteX9" fmla="*/ 1173480 w 1173480"/>
              <a:gd name="connsiteY9" fmla="*/ 0 h 647700"/>
              <a:gd name="connsiteX10" fmla="*/ 133350 w 1173480"/>
              <a:gd name="connsiteY10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480" h="647700">
                <a:moveTo>
                  <a:pt x="133350" y="0"/>
                </a:moveTo>
                <a:lnTo>
                  <a:pt x="148590" y="49530"/>
                </a:lnTo>
                <a:lnTo>
                  <a:pt x="144780" y="114300"/>
                </a:lnTo>
                <a:lnTo>
                  <a:pt x="125730" y="224790"/>
                </a:lnTo>
                <a:lnTo>
                  <a:pt x="80010" y="483870"/>
                </a:lnTo>
                <a:lnTo>
                  <a:pt x="53340" y="571500"/>
                </a:lnTo>
                <a:lnTo>
                  <a:pt x="7620" y="640080"/>
                </a:lnTo>
                <a:lnTo>
                  <a:pt x="0" y="647700"/>
                </a:lnTo>
                <a:lnTo>
                  <a:pt x="1173480" y="643890"/>
                </a:lnTo>
                <a:lnTo>
                  <a:pt x="1173480" y="0"/>
                </a:lnTo>
                <a:lnTo>
                  <a:pt x="133350" y="0"/>
                </a:lnTo>
                <a:close/>
              </a:path>
            </a:pathLst>
          </a:custGeom>
          <a:solidFill>
            <a:srgbClr val="C6D9F1"/>
          </a:solidFill>
          <a:ln>
            <a:solidFill>
              <a:srgbClr val="C6D9F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b="1" dirty="0" err="1"/>
          </a:p>
        </p:txBody>
      </p:sp>
      <p:sp>
        <p:nvSpPr>
          <p:cNvPr id="61" name="矩形 60"/>
          <p:cNvSpPr/>
          <p:nvPr/>
        </p:nvSpPr>
        <p:spPr>
          <a:xfrm>
            <a:off x="2941876" y="2769198"/>
            <a:ext cx="2030796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99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统一开发平台</a:t>
            </a:r>
          </a:p>
        </p:txBody>
      </p:sp>
      <p:sp>
        <p:nvSpPr>
          <p:cNvPr id="77" name="圆角矩形 76"/>
          <p:cNvSpPr/>
          <p:nvPr/>
        </p:nvSpPr>
        <p:spPr>
          <a:xfrm>
            <a:off x="5435981" y="828289"/>
            <a:ext cx="1950692" cy="2332193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style>
          <a:lnRef idx="2">
            <a:srgbClr val="DEC9AC"/>
          </a:lnRef>
          <a:fillRef idx="1">
            <a:sysClr val="window" lastClr="FFFFFF"/>
          </a:fillRef>
          <a:effectRef idx="0">
            <a:srgbClr val="DEC9AC"/>
          </a:effectRef>
          <a:fontRef idx="minor">
            <a:sysClr val="windowText" lastClr="000000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Oval 7"/>
          <p:cNvSpPr>
            <a:spLocks noChangeArrowheads="1"/>
          </p:cNvSpPr>
          <p:nvPr/>
        </p:nvSpPr>
        <p:spPr bwMode="blackWhite">
          <a:xfrm>
            <a:off x="6695205" y="1749940"/>
            <a:ext cx="521864" cy="521864"/>
          </a:xfrm>
          <a:prstGeom prst="ellipse">
            <a:avLst/>
          </a:prstGeom>
          <a:solidFill>
            <a:srgbClr val="3299CD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 anchor="ctr">
            <a:noAutofit/>
          </a:bodyPr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数据效率</a:t>
            </a:r>
          </a:p>
        </p:txBody>
      </p:sp>
      <p:sp>
        <p:nvSpPr>
          <p:cNvPr id="82" name="Oval 7"/>
          <p:cNvSpPr>
            <a:spLocks noChangeArrowheads="1"/>
          </p:cNvSpPr>
          <p:nvPr/>
        </p:nvSpPr>
        <p:spPr bwMode="blackWhite">
          <a:xfrm>
            <a:off x="6523898" y="2405150"/>
            <a:ext cx="521864" cy="521864"/>
          </a:xfrm>
          <a:prstGeom prst="ellipse">
            <a:avLst/>
          </a:prstGeom>
          <a:solidFill>
            <a:srgbClr val="629DD1"/>
          </a:solidFill>
          <a:ln w="12700">
            <a:solidFill>
              <a:sysClr val="window" lastClr="FFFFFF">
                <a:lumMod val="75000"/>
              </a:sysClr>
            </a:solidFill>
            <a:round/>
          </a:ln>
        </p:spPr>
        <p:txBody>
          <a:bodyPr lIns="0" tIns="0" rIns="0" bIns="0" anchor="ctr">
            <a:noAutofit/>
          </a:bodyPr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办公效率</a:t>
            </a:r>
          </a:p>
        </p:txBody>
      </p:sp>
      <p:cxnSp>
        <p:nvCxnSpPr>
          <p:cNvPr id="83" name="直接连接符 82"/>
          <p:cNvCxnSpPr/>
          <p:nvPr/>
        </p:nvCxnSpPr>
        <p:spPr>
          <a:xfrm flipV="1">
            <a:off x="6475552" y="2061645"/>
            <a:ext cx="216479" cy="3174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sp>
        <p:nvSpPr>
          <p:cNvPr id="84" name="Oval 7"/>
          <p:cNvSpPr>
            <a:spLocks noChangeArrowheads="1"/>
          </p:cNvSpPr>
          <p:nvPr/>
        </p:nvSpPr>
        <p:spPr bwMode="blackWhite">
          <a:xfrm>
            <a:off x="6489271" y="1059062"/>
            <a:ext cx="521864" cy="521864"/>
          </a:xfrm>
          <a:prstGeom prst="ellipse">
            <a:avLst/>
          </a:prstGeom>
          <a:solidFill>
            <a:srgbClr val="629DD1"/>
          </a:solidFill>
          <a:ln w="12700">
            <a:solidFill>
              <a:sysClr val="window" lastClr="FFFFFF">
                <a:lumMod val="75000"/>
              </a:sysClr>
            </a:solidFill>
            <a:round/>
          </a:ln>
        </p:spPr>
        <p:txBody>
          <a:bodyPr lIns="0" tIns="0" rIns="0" bIns="0" anchor="ctr"/>
          <a:lstStyle/>
          <a:p>
            <a:pPr algn="ctr" defTabSz="820174">
              <a:lnSpc>
                <a:spcPct val="9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业务效率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直接连接符 84"/>
          <p:cNvCxnSpPr>
            <a:stCxn id="78" idx="7"/>
          </p:cNvCxnSpPr>
          <p:nvPr/>
        </p:nvCxnSpPr>
        <p:spPr>
          <a:xfrm flipV="1">
            <a:off x="6361980" y="1539240"/>
            <a:ext cx="197989" cy="19858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cxnSp>
        <p:nvCxnSpPr>
          <p:cNvPr id="89" name="直接连接符 88"/>
          <p:cNvCxnSpPr>
            <a:stCxn id="78" idx="5"/>
          </p:cNvCxnSpPr>
          <p:nvPr/>
        </p:nvCxnSpPr>
        <p:spPr>
          <a:xfrm>
            <a:off x="6361980" y="2310167"/>
            <a:ext cx="222206" cy="189536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sp>
        <p:nvSpPr>
          <p:cNvPr id="65" name="Oval 7"/>
          <p:cNvSpPr>
            <a:spLocks noChangeArrowheads="1"/>
          </p:cNvSpPr>
          <p:nvPr/>
        </p:nvSpPr>
        <p:spPr bwMode="blackWhite">
          <a:xfrm>
            <a:off x="1261960" y="1635129"/>
            <a:ext cx="799892" cy="809414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创新平台</a:t>
            </a:r>
          </a:p>
        </p:txBody>
      </p:sp>
      <p:sp>
        <p:nvSpPr>
          <p:cNvPr id="66" name="Oval 7"/>
          <p:cNvSpPr>
            <a:spLocks noChangeArrowheads="1"/>
          </p:cNvSpPr>
          <p:nvPr/>
        </p:nvSpPr>
        <p:spPr bwMode="blackWhite">
          <a:xfrm>
            <a:off x="1400974" y="917521"/>
            <a:ext cx="521864" cy="521604"/>
          </a:xfrm>
          <a:prstGeom prst="ellipse">
            <a:avLst/>
          </a:prstGeom>
          <a:solidFill>
            <a:schemeClr val="bg1"/>
          </a:solidFill>
          <a:ln w="12700">
            <a:solidFill>
              <a:sysClr val="window" lastClr="FFFFFF">
                <a:lumMod val="75000"/>
              </a:sysClr>
            </a:solidFill>
            <a:round/>
          </a:ln>
        </p:spPr>
        <p:txBody>
          <a:bodyPr lIns="0" tIns="0" rIns="0" bIns="0" anchor="ctr"/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2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巨灾平台</a:t>
            </a:r>
          </a:p>
        </p:txBody>
      </p:sp>
      <p:sp>
        <p:nvSpPr>
          <p:cNvPr id="67" name="Oval 7"/>
          <p:cNvSpPr>
            <a:spLocks noChangeArrowheads="1"/>
          </p:cNvSpPr>
          <p:nvPr/>
        </p:nvSpPr>
        <p:spPr bwMode="blackWhite">
          <a:xfrm>
            <a:off x="1394213" y="2595853"/>
            <a:ext cx="521864" cy="521864"/>
          </a:xfrm>
          <a:prstGeom prst="ellipse">
            <a:avLst/>
          </a:prstGeom>
          <a:solidFill>
            <a:schemeClr val="bg1"/>
          </a:solidFill>
          <a:ln w="12700">
            <a:solidFill>
              <a:sysClr val="window" lastClr="FFFFFF">
                <a:lumMod val="75000"/>
              </a:sysClr>
            </a:solidFill>
            <a:round/>
          </a:ln>
        </p:spPr>
        <p:txBody>
          <a:bodyPr lIns="0" tIns="0" rIns="0" bIns="0" anchor="ctr"/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2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现代农业</a:t>
            </a:r>
          </a:p>
        </p:txBody>
      </p:sp>
      <p:sp>
        <p:nvSpPr>
          <p:cNvPr id="68" name="Oval 7"/>
          <p:cNvSpPr>
            <a:spLocks noChangeArrowheads="1"/>
          </p:cNvSpPr>
          <p:nvPr/>
        </p:nvSpPr>
        <p:spPr bwMode="blackWhite">
          <a:xfrm>
            <a:off x="683833" y="1151525"/>
            <a:ext cx="521864" cy="521864"/>
          </a:xfrm>
          <a:prstGeom prst="ellipse">
            <a:avLst/>
          </a:prstGeom>
          <a:solidFill>
            <a:schemeClr val="bg1"/>
          </a:solidFill>
          <a:ln w="12700">
            <a:solidFill>
              <a:sysClr val="window" lastClr="FFFFFF">
                <a:lumMod val="75000"/>
              </a:sysClr>
            </a:solidFill>
            <a:round/>
          </a:ln>
        </p:spPr>
        <p:txBody>
          <a:bodyPr lIns="0" tIns="0" rIns="0" bIns="0" anchor="ctr"/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2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一带一路</a:t>
            </a:r>
          </a:p>
        </p:txBody>
      </p:sp>
      <p:sp>
        <p:nvSpPr>
          <p:cNvPr id="69" name="Oval 7"/>
          <p:cNvSpPr>
            <a:spLocks noChangeArrowheads="1"/>
          </p:cNvSpPr>
          <p:nvPr/>
        </p:nvSpPr>
        <p:spPr bwMode="blackWhite">
          <a:xfrm>
            <a:off x="497378" y="1789207"/>
            <a:ext cx="521864" cy="521864"/>
          </a:xfrm>
          <a:prstGeom prst="ellipse">
            <a:avLst/>
          </a:prstGeom>
          <a:solidFill>
            <a:schemeClr val="bg1"/>
          </a:solidFill>
          <a:ln w="12700">
            <a:solidFill>
              <a:sysClr val="window" lastClr="FFFFFF">
                <a:lumMod val="75000"/>
              </a:sysClr>
            </a:solidFill>
            <a:round/>
          </a:ln>
        </p:spPr>
        <p:txBody>
          <a:bodyPr lIns="0" tIns="0" rIns="0" bIns="0" anchor="ctr"/>
          <a:lstStyle/>
          <a:p>
            <a:pPr algn="ctr" defTabSz="820174">
              <a:lnSpc>
                <a:spcPct val="95000"/>
              </a:lnSpc>
              <a:defRPr/>
            </a:pPr>
            <a:r>
              <a:rPr lang="en-US" altLang="zh-CN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IDI</a:t>
            </a:r>
            <a:endParaRPr lang="zh-CN" altLang="en-US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Oval 7"/>
          <p:cNvSpPr>
            <a:spLocks noChangeArrowheads="1"/>
          </p:cNvSpPr>
          <p:nvPr/>
        </p:nvSpPr>
        <p:spPr bwMode="blackWhite">
          <a:xfrm>
            <a:off x="700364" y="2439230"/>
            <a:ext cx="521864" cy="521864"/>
          </a:xfrm>
          <a:prstGeom prst="ellipse">
            <a:avLst/>
          </a:prstGeom>
          <a:solidFill>
            <a:schemeClr val="bg1"/>
          </a:solidFill>
          <a:ln w="12700">
            <a:solidFill>
              <a:sysClr val="window" lastClr="FFFFFF">
                <a:lumMod val="75000"/>
              </a:sysClr>
            </a:solidFill>
            <a:round/>
          </a:ln>
        </p:spPr>
        <p:txBody>
          <a:bodyPr lIns="0" tIns="0" rIns="0" bIns="0" anchor="ctr"/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2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大健康</a:t>
            </a:r>
          </a:p>
        </p:txBody>
      </p:sp>
      <p:cxnSp>
        <p:nvCxnSpPr>
          <p:cNvPr id="71" name="直接连接符 70"/>
          <p:cNvCxnSpPr>
            <a:stCxn id="65" idx="2"/>
          </p:cNvCxnSpPr>
          <p:nvPr/>
        </p:nvCxnSpPr>
        <p:spPr>
          <a:xfrm flipH="1" flipV="1">
            <a:off x="1039108" y="2039835"/>
            <a:ext cx="222852" cy="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cxnSp>
        <p:nvCxnSpPr>
          <p:cNvPr id="72" name="直接连接符 71"/>
          <p:cNvCxnSpPr>
            <a:stCxn id="65" idx="3"/>
            <a:endCxn id="70" idx="7"/>
          </p:cNvCxnSpPr>
          <p:nvPr/>
        </p:nvCxnSpPr>
        <p:spPr>
          <a:xfrm flipH="1">
            <a:off x="1145804" y="2326006"/>
            <a:ext cx="233298" cy="18964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cxnSp>
        <p:nvCxnSpPr>
          <p:cNvPr id="73" name="直接连接符 72"/>
          <p:cNvCxnSpPr>
            <a:stCxn id="65" idx="1"/>
            <a:endCxn id="68" idx="5"/>
          </p:cNvCxnSpPr>
          <p:nvPr/>
        </p:nvCxnSpPr>
        <p:spPr>
          <a:xfrm flipH="1" flipV="1">
            <a:off x="1129272" y="1596965"/>
            <a:ext cx="249829" cy="15670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cxnSp>
        <p:nvCxnSpPr>
          <p:cNvPr id="74" name="直接连接符 73"/>
          <p:cNvCxnSpPr>
            <a:stCxn id="65" idx="0"/>
            <a:endCxn id="66" idx="4"/>
          </p:cNvCxnSpPr>
          <p:nvPr/>
        </p:nvCxnSpPr>
        <p:spPr>
          <a:xfrm flipV="1">
            <a:off x="1661906" y="1439125"/>
            <a:ext cx="0" cy="19600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cxnSp>
        <p:nvCxnSpPr>
          <p:cNvPr id="76" name="直接连接符 75"/>
          <p:cNvCxnSpPr>
            <a:stCxn id="65" idx="4"/>
            <a:endCxn id="67" idx="0"/>
          </p:cNvCxnSpPr>
          <p:nvPr/>
        </p:nvCxnSpPr>
        <p:spPr>
          <a:xfrm flipH="1">
            <a:off x="1655146" y="2444542"/>
            <a:ext cx="6760" cy="15131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cxnSp>
        <p:nvCxnSpPr>
          <p:cNvPr id="99" name="直接连接符 98"/>
          <p:cNvCxnSpPr>
            <a:endCxn id="100" idx="4"/>
          </p:cNvCxnSpPr>
          <p:nvPr/>
        </p:nvCxnSpPr>
        <p:spPr>
          <a:xfrm flipV="1">
            <a:off x="6075102" y="1418894"/>
            <a:ext cx="0" cy="252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sp>
        <p:nvSpPr>
          <p:cNvPr id="100" name="Oval 7"/>
          <p:cNvSpPr>
            <a:spLocks noChangeArrowheads="1"/>
          </p:cNvSpPr>
          <p:nvPr/>
        </p:nvSpPr>
        <p:spPr bwMode="blackWhite">
          <a:xfrm>
            <a:off x="5814170" y="897029"/>
            <a:ext cx="521864" cy="521864"/>
          </a:xfrm>
          <a:prstGeom prst="ellipse">
            <a:avLst/>
          </a:prstGeom>
          <a:solidFill>
            <a:srgbClr val="629DD1"/>
          </a:solidFill>
          <a:ln w="12700">
            <a:solidFill>
              <a:sysClr val="window" lastClr="FFFFFF">
                <a:lumMod val="75000"/>
              </a:sysClr>
            </a:solidFill>
            <a:round/>
          </a:ln>
        </p:spPr>
        <p:txBody>
          <a:bodyPr lIns="0" tIns="0" rIns="0" bIns="0" anchor="ctr"/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系统效率</a:t>
            </a:r>
          </a:p>
        </p:txBody>
      </p:sp>
      <p:cxnSp>
        <p:nvCxnSpPr>
          <p:cNvPr id="101" name="直接连接符 100"/>
          <p:cNvCxnSpPr>
            <a:stCxn id="78" idx="4"/>
          </p:cNvCxnSpPr>
          <p:nvPr/>
        </p:nvCxnSpPr>
        <p:spPr>
          <a:xfrm flipH="1">
            <a:off x="6075102" y="2428703"/>
            <a:ext cx="4073" cy="20039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style>
          <a:lnRef idx="1">
            <a:sysClr val="windowText" lastClr="000000"/>
          </a:lnRef>
          <a:fillRef idx="0">
            <a:sysClr val="windowText" lastClr="000000"/>
          </a:fillRef>
          <a:effectRef idx="0">
            <a:sysClr val="windowText" lastClr="000000"/>
          </a:effectRef>
          <a:fontRef idx="minor">
            <a:sysClr val="windowText" lastClr="000000"/>
          </a:fontRef>
        </p:style>
      </p:cxnSp>
      <p:sp>
        <p:nvSpPr>
          <p:cNvPr id="102" name="Oval 7"/>
          <p:cNvSpPr>
            <a:spLocks noChangeArrowheads="1"/>
          </p:cNvSpPr>
          <p:nvPr/>
        </p:nvSpPr>
        <p:spPr bwMode="blackWhite">
          <a:xfrm>
            <a:off x="5821229" y="2580013"/>
            <a:ext cx="521864" cy="521864"/>
          </a:xfrm>
          <a:prstGeom prst="ellipse">
            <a:avLst/>
          </a:prstGeom>
          <a:solidFill>
            <a:srgbClr val="629DD1"/>
          </a:solidFill>
          <a:ln w="12700">
            <a:solidFill>
              <a:sysClr val="window" lastClr="FFFFFF">
                <a:lumMod val="75000"/>
              </a:sysClr>
            </a:solidFill>
            <a:round/>
          </a:ln>
        </p:spPr>
        <p:txBody>
          <a:bodyPr lIns="0" tIns="0" rIns="0" bIns="0" anchor="ctr">
            <a:noAutofit/>
          </a:bodyPr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决策效率</a:t>
            </a:r>
          </a:p>
        </p:txBody>
      </p:sp>
      <p:sp>
        <p:nvSpPr>
          <p:cNvPr id="78" name="Oval 7"/>
          <p:cNvSpPr>
            <a:spLocks noChangeArrowheads="1"/>
          </p:cNvSpPr>
          <p:nvPr/>
        </p:nvSpPr>
        <p:spPr bwMode="blackWhite">
          <a:xfrm>
            <a:off x="5679229" y="1619289"/>
            <a:ext cx="799892" cy="809414"/>
          </a:xfrm>
          <a:prstGeom prst="ellipse">
            <a:avLst/>
          </a:prstGeom>
          <a:solidFill>
            <a:srgbClr val="3299CD"/>
          </a:solidFill>
          <a:ln w="12700"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algn="ctr" defTabSz="820174">
              <a:lnSpc>
                <a:spcPct val="95000"/>
              </a:lnSpc>
              <a:defRPr/>
            </a:pPr>
            <a:r>
              <a:rPr lang="zh-CN" altLang="en-US" sz="1799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提升效率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843441" y="3965504"/>
            <a:ext cx="1528463" cy="390398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项目管控能力</a:t>
            </a:r>
          </a:p>
        </p:txBody>
      </p:sp>
      <p:grpSp>
        <p:nvGrpSpPr>
          <p:cNvPr id="127" name="组合 126"/>
          <p:cNvGrpSpPr/>
          <p:nvPr/>
        </p:nvGrpSpPr>
        <p:grpSpPr>
          <a:xfrm>
            <a:off x="4484222" y="3921720"/>
            <a:ext cx="5351096" cy="560073"/>
            <a:chOff x="2840670" y="4330288"/>
            <a:chExt cx="3124159" cy="326989"/>
          </a:xfrm>
        </p:grpSpPr>
        <p:sp>
          <p:nvSpPr>
            <p:cNvPr id="45" name="矩形 44"/>
            <p:cNvSpPr/>
            <p:nvPr/>
          </p:nvSpPr>
          <p:spPr>
            <a:xfrm>
              <a:off x="2840670" y="4330290"/>
              <a:ext cx="628723" cy="277457"/>
            </a:xfrm>
            <a:prstGeom prst="rect">
              <a:avLst/>
            </a:prstGeom>
            <a:solidFill>
              <a:srgbClr val="629DD1"/>
            </a:solidFill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 dirty="0" err="1"/>
            </a:p>
          </p:txBody>
        </p:sp>
        <p:sp>
          <p:nvSpPr>
            <p:cNvPr id="188" name="矩形 187"/>
            <p:cNvSpPr/>
            <p:nvPr/>
          </p:nvSpPr>
          <p:spPr>
            <a:xfrm>
              <a:off x="3469393" y="4330290"/>
              <a:ext cx="628723" cy="277457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 dirty="0" err="1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4098116" y="4330290"/>
              <a:ext cx="628723" cy="276592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 dirty="0" err="1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5029200" y="4330288"/>
              <a:ext cx="935629" cy="276594"/>
            </a:xfrm>
            <a:prstGeom prst="rect">
              <a:avLst/>
            </a:prstGeom>
            <a:noFill/>
            <a:ln w="12700">
              <a:solidFill>
                <a:srgbClr val="629DD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 dirty="0" err="1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4726839" y="4330289"/>
              <a:ext cx="312089" cy="276593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 dirty="0" err="1"/>
            </a:p>
          </p:txBody>
        </p:sp>
        <p:cxnSp>
          <p:nvCxnSpPr>
            <p:cNvPr id="105" name="直接连接符 104"/>
            <p:cNvCxnSpPr/>
            <p:nvPr/>
          </p:nvCxnSpPr>
          <p:spPr>
            <a:xfrm>
              <a:off x="3469393" y="4330288"/>
              <a:ext cx="0" cy="326989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188" idx="1"/>
              <a:endCxn id="190" idx="3"/>
            </p:cNvCxnSpPr>
            <p:nvPr/>
          </p:nvCxnSpPr>
          <p:spPr>
            <a:xfrm flipV="1">
              <a:off x="3469393" y="4468586"/>
              <a:ext cx="1569535" cy="433"/>
            </a:xfrm>
            <a:prstGeom prst="straightConnector1">
              <a:avLst/>
            </a:prstGeom>
            <a:ln w="127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矩形 194"/>
            <p:cNvSpPr/>
            <p:nvPr/>
          </p:nvSpPr>
          <p:spPr>
            <a:xfrm>
              <a:off x="3842442" y="4375415"/>
              <a:ext cx="766953" cy="17964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统一开发平台</a:t>
              </a:r>
            </a:p>
          </p:txBody>
        </p:sp>
      </p:grpSp>
      <p:sp>
        <p:nvSpPr>
          <p:cNvPr id="198" name="文本框 197"/>
          <p:cNvSpPr txBox="1"/>
          <p:nvPr/>
        </p:nvSpPr>
        <p:spPr>
          <a:xfrm>
            <a:off x="5650381" y="4399588"/>
            <a:ext cx="3135616" cy="707534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>
              <a:lnSpc>
                <a:spcPts val="2219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统一开发平台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缺失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仅仅进行项目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219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管理工作，项目管控能力严重不足</a:t>
            </a:r>
          </a:p>
        </p:txBody>
      </p:sp>
      <p:sp>
        <p:nvSpPr>
          <p:cNvPr id="199" name="文本框 198"/>
          <p:cNvSpPr txBox="1"/>
          <p:nvPr/>
        </p:nvSpPr>
        <p:spPr>
          <a:xfrm>
            <a:off x="8304590" y="3233778"/>
            <a:ext cx="3165486" cy="707534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>
              <a:lnSpc>
                <a:spcPts val="2219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统一开发平台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显效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对项目的管理深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219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入到架构级别，项目管控能力显著提升</a:t>
            </a:r>
          </a:p>
        </p:txBody>
      </p:sp>
      <p:sp>
        <p:nvSpPr>
          <p:cNvPr id="128" name="等腰三角形 127"/>
          <p:cNvSpPr/>
          <p:nvPr/>
        </p:nvSpPr>
        <p:spPr>
          <a:xfrm>
            <a:off x="6593075" y="3572621"/>
            <a:ext cx="238155" cy="205306"/>
          </a:xfrm>
          <a:prstGeom prst="triangle">
            <a:avLst/>
          </a:prstGeom>
          <a:solidFill>
            <a:srgbClr val="629DD1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202" name="文本框 201"/>
          <p:cNvSpPr txBox="1"/>
          <p:nvPr/>
        </p:nvSpPr>
        <p:spPr>
          <a:xfrm>
            <a:off x="7771921" y="1456649"/>
            <a:ext cx="3698154" cy="1584911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统一开发平台支撑着创新轨及传统轨的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发展，在提升项目管控能力、统一项目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开发标准、促进开发效率方面起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重要的作用</a:t>
            </a:r>
          </a:p>
        </p:txBody>
      </p:sp>
      <p:sp>
        <p:nvSpPr>
          <p:cNvPr id="203" name="文本框 202"/>
          <p:cNvSpPr txBox="1"/>
          <p:nvPr/>
        </p:nvSpPr>
        <p:spPr>
          <a:xfrm>
            <a:off x="7752165" y="870462"/>
            <a:ext cx="2951148" cy="441716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统一开发平台的支撑作用</a:t>
            </a:r>
          </a:p>
        </p:txBody>
      </p:sp>
      <p:cxnSp>
        <p:nvCxnSpPr>
          <p:cNvPr id="204" name="直接连接符 203"/>
          <p:cNvCxnSpPr/>
          <p:nvPr/>
        </p:nvCxnSpPr>
        <p:spPr>
          <a:xfrm>
            <a:off x="7857000" y="1392116"/>
            <a:ext cx="641829" cy="0"/>
          </a:xfrm>
          <a:prstGeom prst="line">
            <a:avLst/>
          </a:prstGeom>
          <a:ln w="57150">
            <a:solidFill>
              <a:srgbClr val="629DD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 flipV="1">
            <a:off x="4484222" y="3608746"/>
            <a:ext cx="0" cy="332565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 flipV="1">
            <a:off x="8245458" y="3608747"/>
            <a:ext cx="0" cy="364878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文本框 196"/>
          <p:cNvSpPr txBox="1"/>
          <p:nvPr/>
        </p:nvSpPr>
        <p:spPr>
          <a:xfrm>
            <a:off x="5914617" y="3518983"/>
            <a:ext cx="665761" cy="390398"/>
          </a:xfrm>
          <a:prstGeom prst="rect">
            <a:avLst/>
          </a:prstGeom>
          <a:solidFill>
            <a:schemeClr val="bg1"/>
          </a:solidFill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70%</a:t>
            </a:r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10" name="直接连接符 209"/>
          <p:cNvCxnSpPr/>
          <p:nvPr/>
        </p:nvCxnSpPr>
        <p:spPr>
          <a:xfrm flipV="1">
            <a:off x="4484222" y="4355903"/>
            <a:ext cx="0" cy="437692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flipV="1">
            <a:off x="5561106" y="4395475"/>
            <a:ext cx="0" cy="437692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/>
          <p:nvPr/>
        </p:nvCxnSpPr>
        <p:spPr>
          <a:xfrm>
            <a:off x="4484222" y="4585753"/>
            <a:ext cx="1076885" cy="0"/>
          </a:xfrm>
          <a:prstGeom prst="straightConnector1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文本框 192"/>
          <p:cNvSpPr txBox="1"/>
          <p:nvPr/>
        </p:nvSpPr>
        <p:spPr>
          <a:xfrm>
            <a:off x="4689783" y="4419122"/>
            <a:ext cx="665761" cy="390398"/>
          </a:xfrm>
          <a:prstGeom prst="rect">
            <a:avLst/>
          </a:prstGeom>
          <a:solidFill>
            <a:schemeClr val="bg1"/>
          </a:solidFill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en-US" altLang="zh-CN" sz="1799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20%</a:t>
            </a:r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14" name="Straight Connector 41"/>
          <p:cNvCxnSpPr/>
          <p:nvPr/>
        </p:nvCxnSpPr>
        <p:spPr>
          <a:xfrm>
            <a:off x="2843440" y="5107122"/>
            <a:ext cx="8803043" cy="21934"/>
          </a:xfrm>
          <a:prstGeom prst="line">
            <a:avLst/>
          </a:prstGeom>
          <a:noFill/>
          <a:ln w="3175" cap="flat" cmpd="sng" algn="ctr">
            <a:solidFill>
              <a:srgbClr val="C0C0C0">
                <a:lumMod val="75000"/>
              </a:srgbClr>
            </a:solidFill>
            <a:prstDash val="dashDot"/>
            <a:tailEnd type="none"/>
          </a:ln>
          <a:effectLst/>
        </p:spPr>
      </p:cxnSp>
      <p:sp>
        <p:nvSpPr>
          <p:cNvPr id="216" name="文本框 215"/>
          <p:cNvSpPr txBox="1"/>
          <p:nvPr/>
        </p:nvSpPr>
        <p:spPr>
          <a:xfrm>
            <a:off x="2894417" y="5780886"/>
            <a:ext cx="1528463" cy="390398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799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项目管理模式</a:t>
            </a:r>
          </a:p>
        </p:txBody>
      </p:sp>
      <p:cxnSp>
        <p:nvCxnSpPr>
          <p:cNvPr id="218" name="直接连接符 217"/>
          <p:cNvCxnSpPr/>
          <p:nvPr/>
        </p:nvCxnSpPr>
        <p:spPr>
          <a:xfrm flipH="1">
            <a:off x="1803232" y="3151569"/>
            <a:ext cx="1" cy="998858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箭头连接符 219"/>
          <p:cNvCxnSpPr>
            <a:endCxn id="46" idx="1"/>
          </p:cNvCxnSpPr>
          <p:nvPr/>
        </p:nvCxnSpPr>
        <p:spPr>
          <a:xfrm>
            <a:off x="1803232" y="4160703"/>
            <a:ext cx="1040208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/>
          <p:cNvCxnSpPr>
            <a:stCxn id="77" idx="2"/>
          </p:cNvCxnSpPr>
          <p:nvPr/>
        </p:nvCxnSpPr>
        <p:spPr>
          <a:xfrm>
            <a:off x="6411327" y="3160482"/>
            <a:ext cx="0" cy="343138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/>
        </p:nvCxnSpPr>
        <p:spPr>
          <a:xfrm flipH="1">
            <a:off x="4126426" y="3503620"/>
            <a:ext cx="2284902" cy="0"/>
          </a:xfrm>
          <a:prstGeom prst="line">
            <a:avLst/>
          </a:prstGeom>
          <a:ln w="127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/>
        </p:nvCxnSpPr>
        <p:spPr>
          <a:xfrm flipH="1">
            <a:off x="1803232" y="3503620"/>
            <a:ext cx="2323196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 flipH="1">
            <a:off x="823300" y="3160482"/>
            <a:ext cx="1" cy="1923518"/>
          </a:xfrm>
          <a:prstGeom prst="line">
            <a:avLst/>
          </a:prstGeom>
          <a:ln w="127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直接箭头连接符 233"/>
          <p:cNvCxnSpPr>
            <a:endCxn id="216" idx="1"/>
          </p:cNvCxnSpPr>
          <p:nvPr/>
        </p:nvCxnSpPr>
        <p:spPr>
          <a:xfrm>
            <a:off x="823296" y="5974721"/>
            <a:ext cx="2071121" cy="136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2" name="左大括号 241"/>
          <p:cNvSpPr/>
          <p:nvPr/>
        </p:nvSpPr>
        <p:spPr>
          <a:xfrm>
            <a:off x="4440089" y="5433744"/>
            <a:ext cx="388667" cy="1081954"/>
          </a:xfrm>
          <a:prstGeom prst="lef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44" name="文本框 243"/>
          <p:cNvSpPr txBox="1"/>
          <p:nvPr/>
        </p:nvSpPr>
        <p:spPr>
          <a:xfrm>
            <a:off x="4925692" y="5239779"/>
            <a:ext cx="914162" cy="407825"/>
          </a:xfrm>
          <a:prstGeom prst="rect">
            <a:avLst/>
          </a:prstGeom>
          <a:solidFill>
            <a:srgbClr val="629DD1"/>
          </a:solidFill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项目管理</a:t>
            </a:r>
          </a:p>
        </p:txBody>
      </p:sp>
      <p:sp>
        <p:nvSpPr>
          <p:cNvPr id="245" name="弧形 244"/>
          <p:cNvSpPr/>
          <p:nvPr/>
        </p:nvSpPr>
        <p:spPr>
          <a:xfrm>
            <a:off x="5777597" y="5239779"/>
            <a:ext cx="914161" cy="422473"/>
          </a:xfrm>
          <a:prstGeom prst="arc">
            <a:avLst>
              <a:gd name="adj1" fmla="val 18328073"/>
              <a:gd name="adj2" fmla="val 13935312"/>
            </a:avLst>
          </a:prstGeom>
          <a:ln w="19050">
            <a:solidFill>
              <a:srgbClr val="629DD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46" name="弧形 245"/>
          <p:cNvSpPr/>
          <p:nvPr/>
        </p:nvSpPr>
        <p:spPr>
          <a:xfrm>
            <a:off x="5777596" y="5235017"/>
            <a:ext cx="914162" cy="422473"/>
          </a:xfrm>
          <a:prstGeom prst="arc">
            <a:avLst>
              <a:gd name="adj1" fmla="val 9817676"/>
              <a:gd name="adj2" fmla="val 11784446"/>
            </a:avLst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47" name="文本框 246"/>
          <p:cNvSpPr txBox="1"/>
          <p:nvPr/>
        </p:nvSpPr>
        <p:spPr>
          <a:xfrm>
            <a:off x="6611380" y="5254427"/>
            <a:ext cx="914162" cy="407825"/>
          </a:xfrm>
          <a:prstGeom prst="rect">
            <a:avLst/>
          </a:prstGeom>
          <a:solidFill>
            <a:srgbClr val="629DD1"/>
          </a:solidFill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产品管理</a:t>
            </a:r>
          </a:p>
        </p:txBody>
      </p:sp>
      <p:sp>
        <p:nvSpPr>
          <p:cNvPr id="248" name="弧形 247"/>
          <p:cNvSpPr/>
          <p:nvPr/>
        </p:nvSpPr>
        <p:spPr>
          <a:xfrm rot="10800000">
            <a:off x="5777595" y="5239778"/>
            <a:ext cx="914162" cy="422473"/>
          </a:xfrm>
          <a:prstGeom prst="arc">
            <a:avLst>
              <a:gd name="adj1" fmla="val 9817676"/>
              <a:gd name="adj2" fmla="val 11784446"/>
            </a:avLst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49" name="文本框 248"/>
          <p:cNvSpPr txBox="1"/>
          <p:nvPr/>
        </p:nvSpPr>
        <p:spPr>
          <a:xfrm>
            <a:off x="5931689" y="5324037"/>
            <a:ext cx="592209" cy="261869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转变</a:t>
            </a:r>
          </a:p>
        </p:txBody>
      </p:sp>
      <p:sp>
        <p:nvSpPr>
          <p:cNvPr id="250" name="文本框 249"/>
          <p:cNvSpPr txBox="1"/>
          <p:nvPr/>
        </p:nvSpPr>
        <p:spPr>
          <a:xfrm>
            <a:off x="9046202" y="5244175"/>
            <a:ext cx="914162" cy="407825"/>
          </a:xfrm>
          <a:prstGeom prst="rect">
            <a:avLst/>
          </a:prstGeom>
          <a:solidFill>
            <a:srgbClr val="629DD1"/>
          </a:solidFill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项目经理</a:t>
            </a:r>
          </a:p>
        </p:txBody>
      </p:sp>
      <p:sp>
        <p:nvSpPr>
          <p:cNvPr id="251" name="弧形 250"/>
          <p:cNvSpPr/>
          <p:nvPr/>
        </p:nvSpPr>
        <p:spPr>
          <a:xfrm>
            <a:off x="9898107" y="5244175"/>
            <a:ext cx="914161" cy="422473"/>
          </a:xfrm>
          <a:prstGeom prst="arc">
            <a:avLst>
              <a:gd name="adj1" fmla="val 18328073"/>
              <a:gd name="adj2" fmla="val 13935312"/>
            </a:avLst>
          </a:prstGeom>
          <a:ln w="19050">
            <a:solidFill>
              <a:srgbClr val="629DD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52" name="弧形 251"/>
          <p:cNvSpPr/>
          <p:nvPr/>
        </p:nvSpPr>
        <p:spPr>
          <a:xfrm>
            <a:off x="9898106" y="5239413"/>
            <a:ext cx="914162" cy="422473"/>
          </a:xfrm>
          <a:prstGeom prst="arc">
            <a:avLst>
              <a:gd name="adj1" fmla="val 9817676"/>
              <a:gd name="adj2" fmla="val 11784446"/>
            </a:avLst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53" name="文本框 252"/>
          <p:cNvSpPr txBox="1"/>
          <p:nvPr/>
        </p:nvSpPr>
        <p:spPr>
          <a:xfrm>
            <a:off x="10731890" y="5258823"/>
            <a:ext cx="914162" cy="407825"/>
          </a:xfrm>
          <a:prstGeom prst="rect">
            <a:avLst/>
          </a:prstGeom>
          <a:solidFill>
            <a:srgbClr val="629DD1"/>
          </a:solidFill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产品经理</a:t>
            </a:r>
          </a:p>
        </p:txBody>
      </p:sp>
      <p:sp>
        <p:nvSpPr>
          <p:cNvPr id="254" name="弧形 253"/>
          <p:cNvSpPr/>
          <p:nvPr/>
        </p:nvSpPr>
        <p:spPr>
          <a:xfrm rot="10800000">
            <a:off x="9898105" y="5244174"/>
            <a:ext cx="914162" cy="422473"/>
          </a:xfrm>
          <a:prstGeom prst="arc">
            <a:avLst>
              <a:gd name="adj1" fmla="val 9817676"/>
              <a:gd name="adj2" fmla="val 11784446"/>
            </a:avLst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55" name="文本框 254"/>
          <p:cNvSpPr txBox="1"/>
          <p:nvPr/>
        </p:nvSpPr>
        <p:spPr>
          <a:xfrm>
            <a:off x="10052199" y="5328433"/>
            <a:ext cx="592209" cy="261869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转变</a:t>
            </a:r>
          </a:p>
        </p:txBody>
      </p:sp>
      <p:sp>
        <p:nvSpPr>
          <p:cNvPr id="256" name="文本框 255"/>
          <p:cNvSpPr txBox="1"/>
          <p:nvPr/>
        </p:nvSpPr>
        <p:spPr>
          <a:xfrm>
            <a:off x="7816938" y="5228667"/>
            <a:ext cx="914162" cy="454229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两个转变</a:t>
            </a:r>
          </a:p>
        </p:txBody>
      </p:sp>
      <p:sp>
        <p:nvSpPr>
          <p:cNvPr id="259" name="文本框 258"/>
          <p:cNvSpPr txBox="1"/>
          <p:nvPr/>
        </p:nvSpPr>
        <p:spPr>
          <a:xfrm>
            <a:off x="5013101" y="5698561"/>
            <a:ext cx="3563175" cy="508067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2799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快速迭代开发</a:t>
            </a:r>
          </a:p>
        </p:txBody>
      </p:sp>
      <p:sp>
        <p:nvSpPr>
          <p:cNvPr id="262" name="文本框 261"/>
          <p:cNvSpPr txBox="1"/>
          <p:nvPr/>
        </p:nvSpPr>
        <p:spPr>
          <a:xfrm>
            <a:off x="5006834" y="6228235"/>
            <a:ext cx="1431327" cy="407825"/>
          </a:xfrm>
          <a:prstGeom prst="rect">
            <a:avLst/>
          </a:prstGeom>
          <a:solidFill>
            <a:srgbClr val="629DD1"/>
          </a:solidFill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开放创新模式</a:t>
            </a:r>
          </a:p>
        </p:txBody>
      </p:sp>
      <p:cxnSp>
        <p:nvCxnSpPr>
          <p:cNvPr id="265" name="直接箭头连接符 264"/>
          <p:cNvCxnSpPr>
            <a:stCxn id="256" idx="1"/>
            <a:endCxn id="247" idx="3"/>
          </p:cNvCxnSpPr>
          <p:nvPr/>
        </p:nvCxnSpPr>
        <p:spPr>
          <a:xfrm flipH="1">
            <a:off x="7525542" y="5455782"/>
            <a:ext cx="291396" cy="2558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直接箭头连接符 265"/>
          <p:cNvCxnSpPr/>
          <p:nvPr/>
        </p:nvCxnSpPr>
        <p:spPr>
          <a:xfrm>
            <a:off x="6573702" y="6444686"/>
            <a:ext cx="1598690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文本框 268"/>
          <p:cNvSpPr txBox="1"/>
          <p:nvPr/>
        </p:nvSpPr>
        <p:spPr>
          <a:xfrm>
            <a:off x="6859077" y="6215279"/>
            <a:ext cx="914162" cy="454229"/>
          </a:xfrm>
          <a:prstGeom prst="rect">
            <a:avLst/>
          </a:prstGeom>
          <a:solidFill>
            <a:schemeClr val="bg1"/>
          </a:solidFill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位一体</a:t>
            </a:r>
          </a:p>
        </p:txBody>
      </p:sp>
      <p:sp>
        <p:nvSpPr>
          <p:cNvPr id="271" name="椭圆 270">
            <a:extLst>
              <a:ext uri="{FF2B5EF4-FFF2-40B4-BE49-F238E27FC236}">
                <a16:creationId xmlns:a16="http://schemas.microsoft.com/office/drawing/2014/main" xmlns="" id="{85DAD165-2563-49D3-BBDF-762887D58D1E}"/>
              </a:ext>
            </a:extLst>
          </p:cNvPr>
          <p:cNvSpPr/>
          <p:nvPr/>
        </p:nvSpPr>
        <p:spPr>
          <a:xfrm flipH="1">
            <a:off x="9002652" y="5794727"/>
            <a:ext cx="651430" cy="651430"/>
          </a:xfrm>
          <a:prstGeom prst="ellipse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 dirty="0">
              <a:solidFill>
                <a:prstClr val="white"/>
              </a:solidFill>
              <a:latin typeface="等线"/>
              <a:ea typeface="微软雅黑" panose="020B0503020204020204" pitchFamily="34" charset="-122"/>
            </a:endParaRPr>
          </a:p>
        </p:txBody>
      </p:sp>
      <p:sp>
        <p:nvSpPr>
          <p:cNvPr id="272" name="椭圆 271">
            <a:extLst>
              <a:ext uri="{FF2B5EF4-FFF2-40B4-BE49-F238E27FC236}">
                <a16:creationId xmlns:a16="http://schemas.microsoft.com/office/drawing/2014/main" xmlns="" id="{60071DD1-023E-48C6-8675-099BE2916769}"/>
              </a:ext>
            </a:extLst>
          </p:cNvPr>
          <p:cNvSpPr/>
          <p:nvPr/>
        </p:nvSpPr>
        <p:spPr>
          <a:xfrm flipH="1">
            <a:off x="9541556" y="5808993"/>
            <a:ext cx="651430" cy="651430"/>
          </a:xfrm>
          <a:prstGeom prst="ellipse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 dirty="0">
              <a:solidFill>
                <a:prstClr val="white"/>
              </a:solidFill>
              <a:latin typeface="等线"/>
              <a:ea typeface="微软雅黑" panose="020B0503020204020204" pitchFamily="34" charset="-122"/>
            </a:endParaRPr>
          </a:p>
        </p:txBody>
      </p:sp>
      <p:sp>
        <p:nvSpPr>
          <p:cNvPr id="273" name="椭圆 272">
            <a:extLst>
              <a:ext uri="{FF2B5EF4-FFF2-40B4-BE49-F238E27FC236}">
                <a16:creationId xmlns:a16="http://schemas.microsoft.com/office/drawing/2014/main" xmlns="" id="{23825B6B-2FE3-4139-A93D-C6D157F46273}"/>
              </a:ext>
            </a:extLst>
          </p:cNvPr>
          <p:cNvSpPr/>
          <p:nvPr/>
        </p:nvSpPr>
        <p:spPr>
          <a:xfrm flipH="1">
            <a:off x="10080460" y="5805428"/>
            <a:ext cx="651430" cy="651430"/>
          </a:xfrm>
          <a:prstGeom prst="ellipse">
            <a:avLst/>
          </a:prstGeom>
          <a:solidFill>
            <a:srgbClr val="629DD1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 dirty="0">
              <a:solidFill>
                <a:prstClr val="white"/>
              </a:solidFill>
              <a:latin typeface="等线"/>
              <a:ea typeface="微软雅黑" panose="020B0503020204020204" pitchFamily="34" charset="-122"/>
            </a:endParaRPr>
          </a:p>
        </p:txBody>
      </p:sp>
      <p:pic>
        <p:nvPicPr>
          <p:cNvPr id="281" name="图片 280">
            <a:extLst>
              <a:ext uri="{FF2B5EF4-FFF2-40B4-BE49-F238E27FC236}">
                <a16:creationId xmlns:a16="http://schemas.microsoft.com/office/drawing/2014/main" xmlns="" id="{B1A79C29-EBAF-403A-BABD-9AA476C8B03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1435" y="2853316"/>
            <a:ext cx="180969" cy="180969"/>
          </a:xfrm>
          <a:prstGeom prst="rect">
            <a:avLst/>
          </a:prstGeom>
        </p:spPr>
      </p:pic>
      <p:pic>
        <p:nvPicPr>
          <p:cNvPr id="282" name="图片 281">
            <a:extLst>
              <a:ext uri="{FF2B5EF4-FFF2-40B4-BE49-F238E27FC236}">
                <a16:creationId xmlns:a16="http://schemas.microsoft.com/office/drawing/2014/main" xmlns="" id="{DEFDADA6-68CD-4EA6-B0E8-B7CEA76853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1029" y="2690463"/>
            <a:ext cx="265851" cy="265851"/>
          </a:xfrm>
          <a:prstGeom prst="rect">
            <a:avLst/>
          </a:prstGeom>
        </p:spPr>
      </p:pic>
      <p:cxnSp>
        <p:nvCxnSpPr>
          <p:cNvPr id="295" name="直接连接符 294"/>
          <p:cNvCxnSpPr/>
          <p:nvPr/>
        </p:nvCxnSpPr>
        <p:spPr>
          <a:xfrm>
            <a:off x="8561474" y="6515698"/>
            <a:ext cx="2170416" cy="0"/>
          </a:xfrm>
          <a:prstGeom prst="line">
            <a:avLst/>
          </a:prstGeom>
          <a:ln w="57150">
            <a:solidFill>
              <a:srgbClr val="629DD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7" name="文本框 296"/>
          <p:cNvSpPr txBox="1"/>
          <p:nvPr/>
        </p:nvSpPr>
        <p:spPr>
          <a:xfrm>
            <a:off x="8514525" y="5944390"/>
            <a:ext cx="521905" cy="352104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</a:t>
            </a:r>
          </a:p>
        </p:txBody>
      </p:sp>
      <p:sp>
        <p:nvSpPr>
          <p:cNvPr id="298" name="文本框 297"/>
          <p:cNvSpPr txBox="1"/>
          <p:nvPr/>
        </p:nvSpPr>
        <p:spPr>
          <a:xfrm>
            <a:off x="9040267" y="5952772"/>
            <a:ext cx="521905" cy="352104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</a:t>
            </a:r>
          </a:p>
        </p:txBody>
      </p:sp>
      <p:sp>
        <p:nvSpPr>
          <p:cNvPr id="299" name="文本框 298"/>
          <p:cNvSpPr txBox="1"/>
          <p:nvPr/>
        </p:nvSpPr>
        <p:spPr>
          <a:xfrm>
            <a:off x="9594567" y="5952772"/>
            <a:ext cx="521905" cy="352104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创新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</a:t>
            </a:r>
          </a:p>
        </p:txBody>
      </p:sp>
      <p:sp>
        <p:nvSpPr>
          <p:cNvPr id="300" name="文本框 299"/>
          <p:cNvSpPr txBox="1"/>
          <p:nvPr/>
        </p:nvSpPr>
        <p:spPr>
          <a:xfrm>
            <a:off x="10148868" y="5974721"/>
            <a:ext cx="521905" cy="352104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</a:t>
            </a:r>
          </a:p>
        </p:txBody>
      </p:sp>
      <p:sp>
        <p:nvSpPr>
          <p:cNvPr id="301" name="文本框 300"/>
          <p:cNvSpPr txBox="1"/>
          <p:nvPr/>
        </p:nvSpPr>
        <p:spPr>
          <a:xfrm>
            <a:off x="8468481" y="6464464"/>
            <a:ext cx="2343785" cy="454229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两两融合，形成创新合作模式</a:t>
            </a:r>
          </a:p>
        </p:txBody>
      </p:sp>
      <p:cxnSp>
        <p:nvCxnSpPr>
          <p:cNvPr id="303" name="直接连接符 302"/>
          <p:cNvCxnSpPr/>
          <p:nvPr/>
        </p:nvCxnSpPr>
        <p:spPr>
          <a:xfrm flipH="1">
            <a:off x="821379" y="5038585"/>
            <a:ext cx="1" cy="936136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椭圆 304"/>
          <p:cNvSpPr/>
          <p:nvPr/>
        </p:nvSpPr>
        <p:spPr>
          <a:xfrm>
            <a:off x="1749604" y="3441193"/>
            <a:ext cx="118196" cy="11819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3156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项目执行方式</a:t>
            </a:r>
          </a:p>
        </p:txBody>
      </p:sp>
      <p:sp>
        <p:nvSpPr>
          <p:cNvPr id="27" name="矩形 26"/>
          <p:cNvSpPr/>
          <p:nvPr/>
        </p:nvSpPr>
        <p:spPr>
          <a:xfrm>
            <a:off x="7210320" y="1119275"/>
            <a:ext cx="2242098" cy="4811590"/>
          </a:xfrm>
          <a:prstGeom prst="rect">
            <a:avLst/>
          </a:prstGeom>
          <a:solidFill>
            <a:srgbClr val="629DD1">
              <a:alpha val="16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t" anchorCtr="0" forceAA="0" compatLnSpc="1">
            <a:noAutofit/>
          </a:bodyPr>
          <a:lstStyle/>
          <a:p>
            <a:pPr marL="0" marR="0" lvl="0" indent="0" algn="ctr" defTabSz="10166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35427" y="1684885"/>
            <a:ext cx="5526425" cy="1162903"/>
          </a:xfrm>
          <a:prstGeom prst="rect">
            <a:avLst/>
          </a:prstGeom>
          <a:solidFill>
            <a:srgbClr val="629DD1">
              <a:alpha val="16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noAutofit/>
          </a:bodyPr>
          <a:lstStyle/>
          <a:p>
            <a:pPr marL="0" marR="0" lvl="0" indent="0" algn="ctr" defTabSz="10166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35427" y="2879745"/>
            <a:ext cx="5526425" cy="3012827"/>
          </a:xfrm>
          <a:prstGeom prst="rect">
            <a:avLst/>
          </a:prstGeom>
          <a:solidFill>
            <a:srgbClr val="629DD1">
              <a:alpha val="16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noAutofit/>
          </a:bodyPr>
          <a:lstStyle/>
          <a:p>
            <a:pPr marL="0" marR="0" lvl="0" indent="0" algn="ctr" defTabSz="10166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xmlns="" id="{98265D00-8702-4650-A47E-1A853E6AD49D}"/>
              </a:ext>
            </a:extLst>
          </p:cNvPr>
          <p:cNvSpPr/>
          <p:nvPr/>
        </p:nvSpPr>
        <p:spPr>
          <a:xfrm>
            <a:off x="2942932" y="1832087"/>
            <a:ext cx="3399869" cy="876371"/>
          </a:xfrm>
          <a:prstGeom prst="rect">
            <a:avLst/>
          </a:prstGeom>
          <a:solidFill>
            <a:sysClr val="window" lastClr="FFFFFF">
              <a:lumMod val="85000"/>
              <a:alpha val="88000"/>
            </a:sysClr>
          </a:solidFill>
          <a:ln w="9525" cap="flat" cmpd="sng" algn="ctr">
            <a:solidFill>
              <a:srgbClr val="9D90A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166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4266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4266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4266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与页面开发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56">
            <a:extLst>
              <a:ext uri="{FF2B5EF4-FFF2-40B4-BE49-F238E27FC236}">
                <a16:creationId xmlns:a16="http://schemas.microsoft.com/office/drawing/2014/main" xmlns="" id="{14298B65-20D6-487F-9450-F1BEC36F5CEA}"/>
              </a:ext>
            </a:extLst>
          </p:cNvPr>
          <p:cNvSpPr/>
          <p:nvPr/>
        </p:nvSpPr>
        <p:spPr>
          <a:xfrm>
            <a:off x="2942932" y="3030625"/>
            <a:ext cx="3399869" cy="2078903"/>
          </a:xfrm>
          <a:prstGeom prst="rect">
            <a:avLst/>
          </a:prstGeom>
          <a:solidFill>
            <a:srgbClr val="FFC000">
              <a:alpha val="88000"/>
            </a:srgbClr>
          </a:solidFill>
          <a:ln w="9525" cap="flat" cmpd="sng" algn="ctr">
            <a:solidFill>
              <a:srgbClr val="9D90A0"/>
            </a:solidFill>
            <a:prstDash val="solid"/>
          </a:ln>
          <a:effectLst/>
        </p:spPr>
        <p:txBody>
          <a:bodyPr rot="0" spcFirstLastPara="0" vertOverflow="overflow" horzOverflow="overflow" vert="horz" wrap="square" lIns="36008" tIns="45731" rIns="36008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166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4266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中台：应用与服务开发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4266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0166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4266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57">
            <a:extLst>
              <a:ext uri="{FF2B5EF4-FFF2-40B4-BE49-F238E27FC236}">
                <a16:creationId xmlns:a16="http://schemas.microsoft.com/office/drawing/2014/main" xmlns="" id="{0E1A0736-AA5D-464F-860E-DF5B52A9ED5A}"/>
              </a:ext>
            </a:extLst>
          </p:cNvPr>
          <p:cNvSpPr/>
          <p:nvPr/>
        </p:nvSpPr>
        <p:spPr>
          <a:xfrm>
            <a:off x="2942932" y="5175336"/>
            <a:ext cx="3399869" cy="53324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rgbClr val="9D90A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166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4266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后台：数据存储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004266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Straight Arrow Connector 40">
            <a:extLst>
              <a:ext uri="{FF2B5EF4-FFF2-40B4-BE49-F238E27FC236}">
                <a16:creationId xmlns:a16="http://schemas.microsoft.com/office/drawing/2014/main" xmlns="" id="{75B8B1C3-95BE-4721-AA14-9F20CA5EB175}"/>
              </a:ext>
            </a:extLst>
          </p:cNvPr>
          <p:cNvCxnSpPr>
            <a:cxnSpLocks/>
          </p:cNvCxnSpPr>
          <p:nvPr/>
        </p:nvCxnSpPr>
        <p:spPr>
          <a:xfrm>
            <a:off x="1899448" y="1690696"/>
            <a:ext cx="0" cy="1172358"/>
          </a:xfrm>
          <a:prstGeom prst="straightConnector1">
            <a:avLst/>
          </a:prstGeom>
          <a:noFill/>
          <a:ln w="9525" cap="flat" cmpd="sng" algn="ctr">
            <a:solidFill>
              <a:srgbClr val="4A66AC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5" name="Rectangle 41">
            <a:extLst>
              <a:ext uri="{FF2B5EF4-FFF2-40B4-BE49-F238E27FC236}">
                <a16:creationId xmlns:a16="http://schemas.microsoft.com/office/drawing/2014/main" xmlns="" id="{5AB4C49B-0934-43FB-B732-9A37AA1CD6A5}"/>
              </a:ext>
            </a:extLst>
          </p:cNvPr>
          <p:cNvSpPr/>
          <p:nvPr/>
        </p:nvSpPr>
        <p:spPr>
          <a:xfrm>
            <a:off x="1683895" y="1870278"/>
            <a:ext cx="431106" cy="831019"/>
          </a:xfrm>
          <a:prstGeom prst="rect">
            <a:avLst/>
          </a:prstGeom>
          <a:solidFill>
            <a:srgbClr val="242852"/>
          </a:solidFill>
        </p:spPr>
        <p:txBody>
          <a:bodyPr wrap="square" lIns="91461" tIns="45731" rIns="91461" bIns="45731">
            <a:spAutoFit/>
          </a:bodyPr>
          <a:lstStyle/>
          <a:p>
            <a:pPr marL="0" marR="0" lvl="0" indent="0" algn="ctr" defTabSz="10166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外包开发</a:t>
            </a:r>
          </a:p>
        </p:txBody>
      </p:sp>
      <p:cxnSp>
        <p:nvCxnSpPr>
          <p:cNvPr id="36" name="Straight Arrow Connector 58">
            <a:extLst>
              <a:ext uri="{FF2B5EF4-FFF2-40B4-BE49-F238E27FC236}">
                <a16:creationId xmlns:a16="http://schemas.microsoft.com/office/drawing/2014/main" xmlns="" id="{6DBADD56-E8A7-4AB3-A197-08C844C2DB23}"/>
              </a:ext>
            </a:extLst>
          </p:cNvPr>
          <p:cNvCxnSpPr>
            <a:cxnSpLocks/>
          </p:cNvCxnSpPr>
          <p:nvPr/>
        </p:nvCxnSpPr>
        <p:spPr>
          <a:xfrm>
            <a:off x="1899448" y="2970465"/>
            <a:ext cx="0" cy="2727625"/>
          </a:xfrm>
          <a:prstGeom prst="straightConnector1">
            <a:avLst/>
          </a:prstGeom>
          <a:noFill/>
          <a:ln w="9525" cap="flat" cmpd="sng" algn="ctr">
            <a:solidFill>
              <a:srgbClr val="4A66AC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7" name="Rectangle 59">
            <a:extLst>
              <a:ext uri="{FF2B5EF4-FFF2-40B4-BE49-F238E27FC236}">
                <a16:creationId xmlns:a16="http://schemas.microsoft.com/office/drawing/2014/main" xmlns="" id="{C22A4AA2-965B-4D30-B806-04953E4F535A}"/>
              </a:ext>
            </a:extLst>
          </p:cNvPr>
          <p:cNvSpPr/>
          <p:nvPr/>
        </p:nvSpPr>
        <p:spPr>
          <a:xfrm>
            <a:off x="1683895" y="3827672"/>
            <a:ext cx="431106" cy="831189"/>
          </a:xfrm>
          <a:prstGeom prst="rect">
            <a:avLst/>
          </a:prstGeom>
          <a:solidFill>
            <a:srgbClr val="242852"/>
          </a:solidFill>
        </p:spPr>
        <p:txBody>
          <a:bodyPr wrap="square" lIns="91461" tIns="45731" rIns="91461" bIns="45731">
            <a:spAutoFit/>
          </a:bodyPr>
          <a:lstStyle/>
          <a:p>
            <a:pPr marL="0" marR="0" lvl="0" indent="0" algn="ctr" defTabSz="101663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自主研发</a:t>
            </a:r>
          </a:p>
        </p:txBody>
      </p:sp>
      <p:sp>
        <p:nvSpPr>
          <p:cNvPr id="38" name="TextBox 209">
            <a:extLst>
              <a:ext uri="{FF2B5EF4-FFF2-40B4-BE49-F238E27FC236}">
                <a16:creationId xmlns:a16="http://schemas.microsoft.com/office/drawing/2014/main" xmlns="" id="{8A9F02C0-2B7C-4E95-A69F-88067CC6FD89}"/>
              </a:ext>
            </a:extLst>
          </p:cNvPr>
          <p:cNvSpPr txBox="1"/>
          <p:nvPr/>
        </p:nvSpPr>
        <p:spPr>
          <a:xfrm>
            <a:off x="7320528" y="2979896"/>
            <a:ext cx="1964052" cy="1389299"/>
          </a:xfrm>
          <a:prstGeom prst="rect">
            <a:avLst/>
          </a:prstGeom>
          <a:noFill/>
        </p:spPr>
        <p:txBody>
          <a:bodyPr wrap="square" lIns="0" tIns="36584" rIns="0" bIns="0" rtlCol="0">
            <a:spAutoFit/>
          </a:bodyPr>
          <a:lstStyle>
            <a:defPPr>
              <a:defRPr lang="en-US"/>
            </a:defPPr>
            <a:lvl1pPr marL="356616" indent="-356616">
              <a:lnSpc>
                <a:spcPct val="120000"/>
              </a:lnSpc>
              <a:spcAft>
                <a:spcPts val="600"/>
              </a:spcAft>
              <a:buClr>
                <a:schemeClr val="accent3"/>
              </a:buClr>
              <a:buSzPct val="70000"/>
              <a:buFont typeface="Arial" pitchFamily="34" charset="0"/>
              <a:buChar char="►"/>
              <a:defRPr sz="1000" b="1" u="sng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16043" marR="0" lvl="0" indent="-216043" defTabSz="1016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zh-CN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自有人力：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中后台设计开发，是核心能力，需要掌握业务知识和长时间沉淀。自有人力是中后台开发的主要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力量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7210320" y="2842795"/>
            <a:ext cx="2242098" cy="226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  <a:alpha val="35000"/>
              </a:sysClr>
            </a:solidFill>
            <a:prstDash val="lgDash"/>
          </a:ln>
          <a:effectLst/>
        </p:spPr>
      </p:cxnSp>
      <p:sp>
        <p:nvSpPr>
          <p:cNvPr id="42" name="TextBox 209">
            <a:extLst>
              <a:ext uri="{FF2B5EF4-FFF2-40B4-BE49-F238E27FC236}">
                <a16:creationId xmlns:a16="http://schemas.microsoft.com/office/drawing/2014/main" xmlns="" id="{8A9F02C0-2B7C-4E95-A69F-88067CC6FD89}"/>
              </a:ext>
            </a:extLst>
          </p:cNvPr>
          <p:cNvSpPr txBox="1"/>
          <p:nvPr/>
        </p:nvSpPr>
        <p:spPr>
          <a:xfrm>
            <a:off x="7320528" y="1840492"/>
            <a:ext cx="1894681" cy="867938"/>
          </a:xfrm>
          <a:prstGeom prst="rect">
            <a:avLst/>
          </a:prstGeom>
          <a:noFill/>
        </p:spPr>
        <p:txBody>
          <a:bodyPr wrap="square" lIns="0" tIns="36584" rIns="0" bIns="0" rtlCol="0">
            <a:spAutoFit/>
          </a:bodyPr>
          <a:lstStyle>
            <a:defPPr>
              <a:defRPr lang="en-US"/>
            </a:defPPr>
            <a:lvl1pPr marL="356616" indent="-356616">
              <a:lnSpc>
                <a:spcPct val="120000"/>
              </a:lnSpc>
              <a:spcAft>
                <a:spcPts val="600"/>
              </a:spcAft>
              <a:buClr>
                <a:schemeClr val="accent3"/>
              </a:buClr>
              <a:buSzPct val="70000"/>
              <a:buFont typeface="Arial" pitchFamily="34" charset="0"/>
              <a:buChar char="►"/>
              <a:defRPr sz="1000" b="1" u="sng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16043" marR="0" lvl="0" indent="-216043" defTabSz="1016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zh-CN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外包人力</a:t>
            </a:r>
            <a:r>
              <a:rPr kumimoji="0" lang="zh-CN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技术含量不高，缺乏核心竞争力，搬砖工作；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7210320" y="4568575"/>
            <a:ext cx="2242098" cy="11985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  <a:alpha val="35000"/>
              </a:sysClr>
            </a:solidFill>
            <a:prstDash val="lgDash"/>
          </a:ln>
          <a:effectLst/>
        </p:spPr>
      </p:cxnSp>
      <p:sp>
        <p:nvSpPr>
          <p:cNvPr id="45" name="标题 1"/>
          <p:cNvSpPr txBox="1">
            <a:spLocks/>
          </p:cNvSpPr>
          <p:nvPr/>
        </p:nvSpPr>
        <p:spPr>
          <a:xfrm>
            <a:off x="1135427" y="925130"/>
            <a:ext cx="5995486" cy="855357"/>
          </a:xfrm>
        </p:spPr>
        <p:txBody>
          <a:bodyPr lIns="91349" tIns="45675" rIns="91349" bIns="45675">
            <a:noAutofit/>
          </a:bodyPr>
          <a:lstStyle>
            <a:lvl1pPr algn="l" defTabSz="1016635" rtl="0" eaLnBrk="1" latinLnBrk="0" hangingPunct="1">
              <a:spcBef>
                <a:spcPct val="0"/>
              </a:spcBef>
              <a:buNone/>
              <a:defRPr sz="2399" b="1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101663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设计和中后台开发绝大部分自主完成，前端开发采用外包厂商完成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/>
            </a:r>
            <a:b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7901742" y="1703031"/>
            <a:ext cx="904875" cy="0"/>
          </a:xfrm>
          <a:prstGeom prst="line">
            <a:avLst/>
          </a:prstGeom>
          <a:noFill/>
          <a:ln w="57150" cap="flat" cmpd="sng" algn="ctr">
            <a:solidFill>
              <a:srgbClr val="3299CD"/>
            </a:solidFill>
            <a:prstDash val="soli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7892217" y="1193660"/>
            <a:ext cx="914400" cy="427249"/>
          </a:xfrm>
          <a:prstGeom prst="rect">
            <a:avLst/>
          </a:prstGeom>
          <a:noFill/>
        </p:spPr>
        <p:txBody>
          <a:bodyPr wrap="none" lIns="72000" tIns="18000" rIns="72000" bIns="18000" rtlCol="0" anchor="ctr" anchorCtr="0">
            <a:noAutofit/>
          </a:bodyPr>
          <a:lstStyle/>
          <a:p>
            <a:pPr algn="ctr" defTabSz="1016635"/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执行方式</a:t>
            </a:r>
          </a:p>
        </p:txBody>
      </p:sp>
      <p:sp>
        <p:nvSpPr>
          <p:cNvPr id="50" name="TextBox 209">
            <a:extLst>
              <a:ext uri="{FF2B5EF4-FFF2-40B4-BE49-F238E27FC236}">
                <a16:creationId xmlns:a16="http://schemas.microsoft.com/office/drawing/2014/main" xmlns="" id="{8A9F02C0-2B7C-4E95-A69F-88067CC6FD89}"/>
              </a:ext>
            </a:extLst>
          </p:cNvPr>
          <p:cNvSpPr txBox="1"/>
          <p:nvPr/>
        </p:nvSpPr>
        <p:spPr>
          <a:xfrm>
            <a:off x="7320528" y="4699562"/>
            <a:ext cx="1964052" cy="1112300"/>
          </a:xfrm>
          <a:prstGeom prst="rect">
            <a:avLst/>
          </a:prstGeom>
          <a:noFill/>
        </p:spPr>
        <p:txBody>
          <a:bodyPr wrap="square" lIns="0" tIns="36584" rIns="0" bIns="0" rtlCol="0">
            <a:spAutoFit/>
          </a:bodyPr>
          <a:lstStyle>
            <a:defPPr>
              <a:defRPr lang="en-US"/>
            </a:defPPr>
            <a:lvl1pPr marL="356616" indent="-356616">
              <a:lnSpc>
                <a:spcPct val="120000"/>
              </a:lnSpc>
              <a:spcAft>
                <a:spcPts val="600"/>
              </a:spcAft>
              <a:buClr>
                <a:schemeClr val="accent3"/>
              </a:buClr>
              <a:buSzPct val="70000"/>
              <a:buFont typeface="Arial" pitchFamily="34" charset="0"/>
              <a:buChar char="►"/>
              <a:defRPr sz="1000" b="1" u="sng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16043" marR="0" lvl="0" indent="-216043" defTabSz="1016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zh-CN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外包</a:t>
            </a:r>
            <a:r>
              <a:rPr kumimoji="0" lang="zh-CN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人力：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自有人力机动性不足时，需要一定的外包人力投入完成编码类工作。</a:t>
            </a:r>
          </a:p>
        </p:txBody>
      </p:sp>
      <p:sp>
        <p:nvSpPr>
          <p:cNvPr id="55" name="标题 1"/>
          <p:cNvSpPr txBox="1">
            <a:spLocks/>
          </p:cNvSpPr>
          <p:nvPr/>
        </p:nvSpPr>
        <p:spPr>
          <a:xfrm>
            <a:off x="2298200" y="6069518"/>
            <a:ext cx="5896918" cy="462123"/>
          </a:xfrm>
        </p:spPr>
        <p:txBody>
          <a:bodyPr lIns="91349" tIns="45675" rIns="91349" bIns="45675">
            <a:noAutofit/>
          </a:bodyPr>
          <a:lstStyle>
            <a:lvl1pPr algn="l" defTabSz="1016635" rtl="0" eaLnBrk="1" latinLnBrk="0" hangingPunct="1">
              <a:spcBef>
                <a:spcPct val="0"/>
              </a:spcBef>
              <a:buNone/>
              <a:defRPr sz="2399" b="1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101663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435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图片 2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62" y="4883184"/>
            <a:ext cx="248906" cy="2675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人员投入和项目阶段划分</a:t>
            </a:r>
          </a:p>
        </p:txBody>
      </p:sp>
      <p:cxnSp>
        <p:nvCxnSpPr>
          <p:cNvPr id="158" name="直接连接符 157"/>
          <p:cNvCxnSpPr/>
          <p:nvPr/>
        </p:nvCxnSpPr>
        <p:spPr>
          <a:xfrm flipV="1">
            <a:off x="1692277" y="2150159"/>
            <a:ext cx="6546848" cy="391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>
            <a:off x="2595908" y="2042159"/>
            <a:ext cx="0" cy="10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4229952" y="2042159"/>
            <a:ext cx="0" cy="10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5863996" y="2042159"/>
            <a:ext cx="0" cy="10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>
            <a:off x="7496993" y="2042159"/>
            <a:ext cx="0" cy="10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9"/>
          <p:cNvSpPr txBox="1"/>
          <p:nvPr/>
        </p:nvSpPr>
        <p:spPr>
          <a:xfrm>
            <a:off x="2299623" y="1709719"/>
            <a:ext cx="7136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2019/07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TextBox 38"/>
          <p:cNvSpPr txBox="1"/>
          <p:nvPr/>
        </p:nvSpPr>
        <p:spPr>
          <a:xfrm>
            <a:off x="7155786" y="1709719"/>
            <a:ext cx="7136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2020/01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1702192" y="3139848"/>
            <a:ext cx="720081" cy="626262"/>
          </a:xfrm>
          <a:prstGeom prst="rect">
            <a:avLst/>
          </a:prstGeom>
          <a:solidFill>
            <a:srgbClr val="00A1DE"/>
          </a:solidFill>
          <a:ln w="9525">
            <a:noFill/>
            <a:miter lim="800000"/>
            <a:headEnd/>
            <a:tailEnd/>
          </a:ln>
          <a:effectLst/>
        </p:spPr>
        <p:txBody>
          <a:bodyPr lIns="36000" rIns="36000" anchor="ctr" anchorCtr="1"/>
          <a:lstStyle/>
          <a:p>
            <a:pPr algn="ctr"/>
            <a:r>
              <a:rPr lang="zh-CN" altLang="en-US" sz="10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后端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1688044" y="4039861"/>
            <a:ext cx="720081" cy="636667"/>
          </a:xfrm>
          <a:prstGeom prst="rect">
            <a:avLst/>
          </a:prstGeom>
          <a:solidFill>
            <a:srgbClr val="00A1DE"/>
          </a:solidFill>
          <a:ln w="9525">
            <a:noFill/>
            <a:miter lim="800000"/>
            <a:headEnd/>
            <a:tailEnd/>
          </a:ln>
          <a:effectLst/>
        </p:spPr>
        <p:txBody>
          <a:bodyPr lIns="36000" rIns="36000" anchor="ctr" anchorCtr="1"/>
          <a:lstStyle/>
          <a:p>
            <a:pPr algn="ctr"/>
            <a:r>
              <a:rPr lang="zh-CN" altLang="en-US" sz="10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前端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1688043" y="4874780"/>
            <a:ext cx="720081" cy="632528"/>
          </a:xfrm>
          <a:prstGeom prst="rect">
            <a:avLst/>
          </a:prstGeom>
          <a:solidFill>
            <a:srgbClr val="00A1DE"/>
          </a:solidFill>
          <a:ln w="9525">
            <a:noFill/>
            <a:miter lim="800000"/>
            <a:headEnd/>
            <a:tailEnd/>
          </a:ln>
          <a:effectLst/>
        </p:spPr>
        <p:txBody>
          <a:bodyPr lIns="36000" rIns="36000" anchor="ctr" anchorCtr="1"/>
          <a:lstStyle/>
          <a:p>
            <a:pPr algn="ctr"/>
            <a:r>
              <a:rPr lang="en-US" altLang="zh-CN" sz="105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API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5859768" y="4984047"/>
            <a:ext cx="592813" cy="1305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4235267" y="4249739"/>
            <a:ext cx="334302" cy="1311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5854832" y="3390142"/>
            <a:ext cx="775072" cy="13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9" name="直接连接符 188"/>
          <p:cNvCxnSpPr/>
          <p:nvPr/>
        </p:nvCxnSpPr>
        <p:spPr>
          <a:xfrm flipH="1">
            <a:off x="6634697" y="2172778"/>
            <a:ext cx="46918" cy="333453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2" name="TextBox 9"/>
          <p:cNvSpPr txBox="1"/>
          <p:nvPr/>
        </p:nvSpPr>
        <p:spPr>
          <a:xfrm>
            <a:off x="3904162" y="1709719"/>
            <a:ext cx="7136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2019/09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TextBox 9"/>
          <p:cNvSpPr txBox="1"/>
          <p:nvPr/>
        </p:nvSpPr>
        <p:spPr>
          <a:xfrm>
            <a:off x="5507167" y="1709719"/>
            <a:ext cx="7136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2019/11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3475603" y="3391999"/>
            <a:ext cx="1086044" cy="136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TextBox 92"/>
          <p:cNvSpPr txBox="1"/>
          <p:nvPr/>
        </p:nvSpPr>
        <p:spPr>
          <a:xfrm>
            <a:off x="3551797" y="3139848"/>
            <a:ext cx="950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第一阶段开发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9" name="直接箭头连接符 198"/>
          <p:cNvCxnSpPr/>
          <p:nvPr/>
        </p:nvCxnSpPr>
        <p:spPr>
          <a:xfrm flipH="1" flipV="1">
            <a:off x="4622014" y="3386069"/>
            <a:ext cx="0" cy="108000"/>
          </a:xfrm>
          <a:prstGeom prst="straightConnector1">
            <a:avLst/>
          </a:prstGeom>
          <a:ln w="1905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92"/>
          <p:cNvSpPr txBox="1"/>
          <p:nvPr/>
        </p:nvSpPr>
        <p:spPr>
          <a:xfrm>
            <a:off x="4186921" y="4002311"/>
            <a:ext cx="627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1" name="直接箭头连接符 200"/>
          <p:cNvCxnSpPr/>
          <p:nvPr/>
        </p:nvCxnSpPr>
        <p:spPr>
          <a:xfrm flipH="1" flipV="1">
            <a:off x="4613140" y="4249739"/>
            <a:ext cx="0" cy="108000"/>
          </a:xfrm>
          <a:prstGeom prst="straightConnector1">
            <a:avLst/>
          </a:prstGeom>
          <a:ln w="1905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矩形 201"/>
          <p:cNvSpPr/>
          <p:nvPr/>
        </p:nvSpPr>
        <p:spPr>
          <a:xfrm>
            <a:off x="4662280" y="4253308"/>
            <a:ext cx="1086044" cy="136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TextBox 92"/>
          <p:cNvSpPr txBox="1"/>
          <p:nvPr/>
        </p:nvSpPr>
        <p:spPr>
          <a:xfrm>
            <a:off x="4907607" y="4021361"/>
            <a:ext cx="627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4674507" y="3391999"/>
            <a:ext cx="1086044" cy="136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TextBox 92"/>
          <p:cNvSpPr txBox="1"/>
          <p:nvPr/>
        </p:nvSpPr>
        <p:spPr>
          <a:xfrm>
            <a:off x="4884654" y="3129853"/>
            <a:ext cx="719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TextBox 92"/>
          <p:cNvSpPr txBox="1"/>
          <p:nvPr/>
        </p:nvSpPr>
        <p:spPr>
          <a:xfrm>
            <a:off x="5996490" y="4760074"/>
            <a:ext cx="627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1702192" y="2319606"/>
            <a:ext cx="720081" cy="626262"/>
          </a:xfrm>
          <a:prstGeom prst="rect">
            <a:avLst/>
          </a:prstGeom>
          <a:solidFill>
            <a:srgbClr val="00A1DE"/>
          </a:solidFill>
          <a:ln w="9525">
            <a:noFill/>
            <a:miter lim="800000"/>
            <a:headEnd/>
            <a:tailEnd/>
          </a:ln>
          <a:effectLst/>
        </p:spPr>
        <p:txBody>
          <a:bodyPr lIns="36000" rIns="36000" anchor="ctr" anchorCtr="1"/>
          <a:lstStyle/>
          <a:p>
            <a:pPr algn="ctr"/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设计</a:t>
            </a:r>
          </a:p>
        </p:txBody>
      </p:sp>
      <p:sp>
        <p:nvSpPr>
          <p:cNvPr id="209" name="矩形 208"/>
          <p:cNvSpPr/>
          <p:nvPr/>
        </p:nvSpPr>
        <p:spPr>
          <a:xfrm>
            <a:off x="2595908" y="2652074"/>
            <a:ext cx="848662" cy="136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0" name="直接箭头连接符 209"/>
          <p:cNvCxnSpPr/>
          <p:nvPr/>
        </p:nvCxnSpPr>
        <p:spPr>
          <a:xfrm flipH="1" flipV="1">
            <a:off x="3477681" y="2636883"/>
            <a:ext cx="0" cy="108000"/>
          </a:xfrm>
          <a:prstGeom prst="straightConnector1">
            <a:avLst/>
          </a:prstGeom>
          <a:ln w="1905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92"/>
          <p:cNvSpPr txBox="1"/>
          <p:nvPr/>
        </p:nvSpPr>
        <p:spPr>
          <a:xfrm>
            <a:off x="2701384" y="2390662"/>
            <a:ext cx="724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3" name="直接箭头连接符 212"/>
          <p:cNvCxnSpPr/>
          <p:nvPr/>
        </p:nvCxnSpPr>
        <p:spPr>
          <a:xfrm flipH="1" flipV="1">
            <a:off x="5782641" y="4249739"/>
            <a:ext cx="0" cy="108000"/>
          </a:xfrm>
          <a:prstGeom prst="straightConnector1">
            <a:avLst/>
          </a:prstGeom>
          <a:ln w="1905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矩形 213"/>
          <p:cNvSpPr/>
          <p:nvPr/>
        </p:nvSpPr>
        <p:spPr>
          <a:xfrm>
            <a:off x="5841035" y="4253308"/>
            <a:ext cx="783431" cy="136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TextBox 92"/>
          <p:cNvSpPr txBox="1"/>
          <p:nvPr/>
        </p:nvSpPr>
        <p:spPr>
          <a:xfrm>
            <a:off x="5893767" y="4014854"/>
            <a:ext cx="770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6" name="直接箭头连接符 215"/>
          <p:cNvCxnSpPr/>
          <p:nvPr/>
        </p:nvCxnSpPr>
        <p:spPr>
          <a:xfrm flipH="1" flipV="1">
            <a:off x="5805324" y="3376074"/>
            <a:ext cx="0" cy="108000"/>
          </a:xfrm>
          <a:prstGeom prst="straightConnector1">
            <a:avLst/>
          </a:prstGeom>
          <a:ln w="1905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92"/>
          <p:cNvSpPr txBox="1"/>
          <p:nvPr/>
        </p:nvSpPr>
        <p:spPr>
          <a:xfrm>
            <a:off x="5769476" y="3118795"/>
            <a:ext cx="979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第二阶段开发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8" name="直接连接符 217"/>
          <p:cNvCxnSpPr/>
          <p:nvPr/>
        </p:nvCxnSpPr>
        <p:spPr>
          <a:xfrm>
            <a:off x="6681616" y="2042159"/>
            <a:ext cx="0" cy="10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38"/>
          <p:cNvSpPr txBox="1"/>
          <p:nvPr/>
        </p:nvSpPr>
        <p:spPr>
          <a:xfrm>
            <a:off x="6267637" y="1709719"/>
            <a:ext cx="7136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2019/12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0" name="直接箭头连接符 219"/>
          <p:cNvCxnSpPr/>
          <p:nvPr/>
        </p:nvCxnSpPr>
        <p:spPr>
          <a:xfrm flipH="1" flipV="1">
            <a:off x="6691149" y="3386069"/>
            <a:ext cx="0" cy="108000"/>
          </a:xfrm>
          <a:prstGeom prst="straightConnector1">
            <a:avLst/>
          </a:prstGeom>
          <a:ln w="1905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矩形 220"/>
          <p:cNvSpPr/>
          <p:nvPr/>
        </p:nvSpPr>
        <p:spPr>
          <a:xfrm>
            <a:off x="6730850" y="3391070"/>
            <a:ext cx="775072" cy="1381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3" name="直接箭头连接符 222"/>
          <p:cNvCxnSpPr/>
          <p:nvPr/>
        </p:nvCxnSpPr>
        <p:spPr>
          <a:xfrm flipH="1" flipV="1">
            <a:off x="6472597" y="4961820"/>
            <a:ext cx="0" cy="108000"/>
          </a:xfrm>
          <a:prstGeom prst="straightConnector1">
            <a:avLst/>
          </a:prstGeom>
          <a:ln w="1905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矩形 223"/>
          <p:cNvSpPr/>
          <p:nvPr/>
        </p:nvSpPr>
        <p:spPr>
          <a:xfrm>
            <a:off x="6512178" y="4983483"/>
            <a:ext cx="178971" cy="1311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TextBox 92"/>
          <p:cNvSpPr txBox="1"/>
          <p:nvPr/>
        </p:nvSpPr>
        <p:spPr>
          <a:xfrm>
            <a:off x="6413511" y="4773088"/>
            <a:ext cx="627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TextBox 92"/>
          <p:cNvSpPr txBox="1"/>
          <p:nvPr/>
        </p:nvSpPr>
        <p:spPr>
          <a:xfrm>
            <a:off x="6762567" y="3129852"/>
            <a:ext cx="691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7" name="直接箭头连接符 226"/>
          <p:cNvCxnSpPr/>
          <p:nvPr/>
        </p:nvCxnSpPr>
        <p:spPr>
          <a:xfrm flipH="1" flipV="1">
            <a:off x="6663996" y="4249739"/>
            <a:ext cx="0" cy="108000"/>
          </a:xfrm>
          <a:prstGeom prst="straightConnector1">
            <a:avLst/>
          </a:prstGeom>
          <a:ln w="1905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92"/>
          <p:cNvSpPr txBox="1"/>
          <p:nvPr/>
        </p:nvSpPr>
        <p:spPr>
          <a:xfrm>
            <a:off x="6624465" y="5210013"/>
            <a:ext cx="698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上海验收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6726670" y="4262927"/>
            <a:ext cx="770323" cy="1267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TextBox 92"/>
          <p:cNvSpPr txBox="1"/>
          <p:nvPr/>
        </p:nvSpPr>
        <p:spPr>
          <a:xfrm>
            <a:off x="6742385" y="3890787"/>
            <a:ext cx="770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第二阶段开发测试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3" name="直接连接符 232"/>
          <p:cNvCxnSpPr/>
          <p:nvPr/>
        </p:nvCxnSpPr>
        <p:spPr>
          <a:xfrm flipH="1">
            <a:off x="7482263" y="2173185"/>
            <a:ext cx="46918" cy="333453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4" name="图片 2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286" y="4139116"/>
            <a:ext cx="248906" cy="267574"/>
          </a:xfrm>
          <a:prstGeom prst="rect">
            <a:avLst/>
          </a:prstGeom>
        </p:spPr>
      </p:pic>
      <p:sp>
        <p:nvSpPr>
          <p:cNvPr id="235" name="TextBox 92"/>
          <p:cNvSpPr txBox="1"/>
          <p:nvPr/>
        </p:nvSpPr>
        <p:spPr>
          <a:xfrm>
            <a:off x="7453089" y="4465945"/>
            <a:ext cx="786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整体完成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正五边形 236"/>
          <p:cNvSpPr/>
          <p:nvPr/>
        </p:nvSpPr>
        <p:spPr>
          <a:xfrm>
            <a:off x="2912069" y="2584404"/>
            <a:ext cx="160947" cy="231027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9" name="正五边形 238"/>
          <p:cNvSpPr/>
          <p:nvPr/>
        </p:nvSpPr>
        <p:spPr>
          <a:xfrm>
            <a:off x="3870734" y="3344646"/>
            <a:ext cx="190500" cy="231027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1" name="正五边形 240"/>
          <p:cNvSpPr/>
          <p:nvPr/>
        </p:nvSpPr>
        <p:spPr>
          <a:xfrm>
            <a:off x="8633234" y="6116421"/>
            <a:ext cx="190500" cy="231027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TextBox 92"/>
          <p:cNvSpPr txBox="1"/>
          <p:nvPr/>
        </p:nvSpPr>
        <p:spPr>
          <a:xfrm>
            <a:off x="8823734" y="6103525"/>
            <a:ext cx="767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自有人力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TextBox 92"/>
          <p:cNvSpPr txBox="1"/>
          <p:nvPr/>
        </p:nvSpPr>
        <p:spPr>
          <a:xfrm>
            <a:off x="9734550" y="6101227"/>
            <a:ext cx="767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自有人力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六边形 244"/>
          <p:cNvSpPr/>
          <p:nvPr/>
        </p:nvSpPr>
        <p:spPr>
          <a:xfrm>
            <a:off x="9553575" y="6118848"/>
            <a:ext cx="219075" cy="2286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六边形 245"/>
          <p:cNvSpPr/>
          <p:nvPr/>
        </p:nvSpPr>
        <p:spPr>
          <a:xfrm>
            <a:off x="4332805" y="4231029"/>
            <a:ext cx="199383" cy="207425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8" name="正五边形 247"/>
          <p:cNvSpPr/>
          <p:nvPr/>
        </p:nvSpPr>
        <p:spPr>
          <a:xfrm>
            <a:off x="4135506" y="4207427"/>
            <a:ext cx="190500" cy="231027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0" name="正五边形 249"/>
          <p:cNvSpPr/>
          <p:nvPr/>
        </p:nvSpPr>
        <p:spPr>
          <a:xfrm>
            <a:off x="5041954" y="3337465"/>
            <a:ext cx="190500" cy="231027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1" name="六边形 250"/>
          <p:cNvSpPr/>
          <p:nvPr/>
        </p:nvSpPr>
        <p:spPr>
          <a:xfrm>
            <a:off x="5265653" y="3365016"/>
            <a:ext cx="199383" cy="207425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2" name="正五边形 251"/>
          <p:cNvSpPr/>
          <p:nvPr/>
        </p:nvSpPr>
        <p:spPr>
          <a:xfrm>
            <a:off x="5966044" y="3307549"/>
            <a:ext cx="190500" cy="231027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3" name="六边形 252"/>
          <p:cNvSpPr/>
          <p:nvPr/>
        </p:nvSpPr>
        <p:spPr>
          <a:xfrm>
            <a:off x="6190403" y="3336166"/>
            <a:ext cx="199383" cy="207425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4" name="六边形 253"/>
          <p:cNvSpPr/>
          <p:nvPr/>
        </p:nvSpPr>
        <p:spPr>
          <a:xfrm>
            <a:off x="5073723" y="4219227"/>
            <a:ext cx="199383" cy="207425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5" name="六边形 254"/>
          <p:cNvSpPr/>
          <p:nvPr/>
        </p:nvSpPr>
        <p:spPr>
          <a:xfrm>
            <a:off x="6111917" y="4219227"/>
            <a:ext cx="199383" cy="207425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6" name="六边形 255"/>
          <p:cNvSpPr/>
          <p:nvPr/>
        </p:nvSpPr>
        <p:spPr>
          <a:xfrm>
            <a:off x="6978916" y="4219227"/>
            <a:ext cx="199383" cy="207425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7" name="六边形 256"/>
          <p:cNvSpPr/>
          <p:nvPr/>
        </p:nvSpPr>
        <p:spPr>
          <a:xfrm>
            <a:off x="7171451" y="3356446"/>
            <a:ext cx="199383" cy="207425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8" name="正五边形 257"/>
          <p:cNvSpPr/>
          <p:nvPr/>
        </p:nvSpPr>
        <p:spPr>
          <a:xfrm>
            <a:off x="6907084" y="3336166"/>
            <a:ext cx="190500" cy="231027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9" name="正五边形 258"/>
          <p:cNvSpPr/>
          <p:nvPr/>
        </p:nvSpPr>
        <p:spPr>
          <a:xfrm>
            <a:off x="5966044" y="4933536"/>
            <a:ext cx="190500" cy="231027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0" name="六边形 259"/>
          <p:cNvSpPr/>
          <p:nvPr/>
        </p:nvSpPr>
        <p:spPr>
          <a:xfrm>
            <a:off x="6179920" y="4956744"/>
            <a:ext cx="199383" cy="207425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3" name="文本框 262"/>
          <p:cNvSpPr txBox="1"/>
          <p:nvPr/>
        </p:nvSpPr>
        <p:spPr>
          <a:xfrm>
            <a:off x="8761333" y="2679304"/>
            <a:ext cx="3396192" cy="835712"/>
          </a:xfrm>
          <a:prstGeom prst="rect">
            <a:avLst/>
          </a:prstGeom>
          <a:noFill/>
        </p:spPr>
        <p:txBody>
          <a:bodyPr wrap="square" lIns="71981" tIns="17995" rIns="71981" bIns="1799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主要工作：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系统设计、前端设计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业务逻辑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开发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8732191" y="2022423"/>
            <a:ext cx="3133089" cy="441716"/>
          </a:xfrm>
          <a:prstGeom prst="rect">
            <a:avLst/>
          </a:prstGeom>
          <a:noFill/>
        </p:spPr>
        <p:txBody>
          <a:bodyPr wrap="none" lIns="71981" tIns="17995" rIns="71981" bIns="17995" rtlCol="0" anchor="ctr" anchorCtr="0">
            <a:noAutofit/>
          </a:bodyPr>
          <a:lstStyle/>
          <a:p>
            <a:r>
              <a:rPr lang="zh-CN" altLang="en-US" sz="1799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自有人员</a:t>
            </a:r>
            <a:endParaRPr lang="en-US" altLang="zh-CN" sz="1799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65" name="直接连接符 264"/>
          <p:cNvCxnSpPr/>
          <p:nvPr/>
        </p:nvCxnSpPr>
        <p:spPr>
          <a:xfrm>
            <a:off x="8779140" y="2573084"/>
            <a:ext cx="641829" cy="0"/>
          </a:xfrm>
          <a:prstGeom prst="line">
            <a:avLst/>
          </a:prstGeom>
          <a:ln w="57150">
            <a:solidFill>
              <a:srgbClr val="629DD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6" name="矩形 265"/>
          <p:cNvSpPr/>
          <p:nvPr/>
        </p:nvSpPr>
        <p:spPr>
          <a:xfrm>
            <a:off x="8697133" y="3823726"/>
            <a:ext cx="1107996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99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外包</a:t>
            </a:r>
            <a:r>
              <a:rPr lang="zh-CN" altLang="en-US" sz="1799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人员</a:t>
            </a:r>
            <a:endParaRPr lang="zh-CN" altLang="en-US" sz="1799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67" name="直接连接符 266"/>
          <p:cNvCxnSpPr/>
          <p:nvPr/>
        </p:nvCxnSpPr>
        <p:spPr>
          <a:xfrm>
            <a:off x="8799250" y="4284894"/>
            <a:ext cx="641829" cy="0"/>
          </a:xfrm>
          <a:prstGeom prst="line">
            <a:avLst/>
          </a:prstGeom>
          <a:ln w="57150">
            <a:solidFill>
              <a:srgbClr val="629DD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8" name="文本框 267"/>
          <p:cNvSpPr txBox="1"/>
          <p:nvPr/>
        </p:nvSpPr>
        <p:spPr>
          <a:xfrm>
            <a:off x="8788977" y="4578130"/>
            <a:ext cx="3336485" cy="598787"/>
          </a:xfrm>
          <a:prstGeom prst="rect">
            <a:avLst/>
          </a:prstGeom>
          <a:noFill/>
        </p:spPr>
        <p:txBody>
          <a:bodyPr wrap="square" lIns="71981" tIns="17995" rIns="71981" bIns="1799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主要工作：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前端开发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作为补充人力完成后端编码工作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59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086836"/>
              </p:ext>
            </p:extLst>
          </p:nvPr>
        </p:nvGraphicFramePr>
        <p:xfrm>
          <a:off x="1475858" y="846468"/>
          <a:ext cx="8508958" cy="6011532"/>
        </p:xfrm>
        <a:graphic>
          <a:graphicData uri="http://schemas.openxmlformats.org/drawingml/2006/table">
            <a:tbl>
              <a:tblPr firstRow="1" bandRow="1"/>
              <a:tblGrid>
                <a:gridCol w="8508958"/>
              </a:tblGrid>
              <a:tr h="519305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一、eIDI平台1.0版本运行情况</a:t>
                      </a: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23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二、eIDI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2.0版本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设计方案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96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三、</a:t>
                      </a:r>
                      <a:r>
                        <a:rPr lang="en-US" altLang="zh-CN"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项目组成</a:t>
                      </a: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18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四、</a:t>
                      </a:r>
                      <a:r>
                        <a:rPr lang="en-US" altLang="zh-CN" sz="2400" b="1" kern="12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eIDI</a:t>
                      </a: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实施过程</a:t>
                      </a:r>
                      <a:endParaRPr sz="24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5395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任务拆解（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project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管理）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18473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例会制度（周例会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日例会）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03653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前后端合作方式（接口约定）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475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OpenAPI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475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自动构建和集成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475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测试方法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5475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部署架构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518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五、项目总结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0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5451" y="279346"/>
            <a:ext cx="10904884" cy="495759"/>
          </a:xfrm>
        </p:spPr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任务管理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80" y="908455"/>
            <a:ext cx="10380225" cy="52836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3500" y="6316705"/>
            <a:ext cx="98488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016635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整个项目拆分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600+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项开发任务，任务精细到单人可完成的粒度，开发管理数字化就具备了基础</a:t>
            </a: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2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例会制度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667124"/>
            <a:ext cx="4272041" cy="2390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3667124"/>
            <a:ext cx="4272041" cy="23929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1215" y="1266825"/>
            <a:ext cx="8834359" cy="2190749"/>
          </a:xfrm>
          <a:prstGeom prst="rect">
            <a:avLst/>
          </a:prstGeom>
          <a:noFill/>
        </p:spPr>
        <p:txBody>
          <a:bodyPr wrap="square" lIns="71981" tIns="17995" rIns="71981" bIns="1799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月：任务明确，执行可控的情况下每周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1-2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次例会（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14:00 - 15:00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9-10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月：前端团队任务开始，后端主要工作转为配合前端集成测试。每天例会（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16:30 – 16:50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：每周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次例会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14:00 - 15:00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292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前后端合作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0676" y="1419224"/>
            <a:ext cx="11625124" cy="4853318"/>
            <a:chOff x="2171929" y="1111719"/>
            <a:chExt cx="9386960" cy="5646280"/>
          </a:xfrm>
        </p:grpSpPr>
        <p:sp>
          <p:nvSpPr>
            <p:cNvPr id="4" name="左右箭头 3"/>
            <p:cNvSpPr/>
            <p:nvPr/>
          </p:nvSpPr>
          <p:spPr>
            <a:xfrm>
              <a:off x="7561477" y="1234158"/>
              <a:ext cx="2693649" cy="2647859"/>
            </a:xfrm>
            <a:prstGeom prst="leftRightArrow">
              <a:avLst>
                <a:gd name="adj1" fmla="val 64852"/>
                <a:gd name="adj2" fmla="val 139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接口报文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（离线）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  <a:r>
                <a:rPr lang="en-US" altLang="zh-CN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（本地、测试环境）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582307" y="1178017"/>
              <a:ext cx="816257" cy="2856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</a:t>
              </a:r>
              <a:endParaRPr lang="en-US" altLang="zh-CN" sz="204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en-US" altLang="zh-CN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581969" y="1111719"/>
              <a:ext cx="816257" cy="2856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0336752" y="1111719"/>
              <a:ext cx="816257" cy="2856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</a:p>
          </p:txBody>
        </p:sp>
        <p:sp>
          <p:nvSpPr>
            <p:cNvPr id="8" name="左右箭头 7"/>
            <p:cNvSpPr/>
            <p:nvPr/>
          </p:nvSpPr>
          <p:spPr>
            <a:xfrm>
              <a:off x="3643442" y="1234158"/>
              <a:ext cx="2693649" cy="2647859"/>
            </a:xfrm>
            <a:prstGeom prst="leftRightArrow">
              <a:avLst>
                <a:gd name="adj1" fmla="val 64852"/>
                <a:gd name="adj2" fmla="val 139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页面设计图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lanhuapp.com</a:t>
              </a:r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/>
              </a:r>
              <a:br>
                <a:rPr lang="en-US" altLang="zh-CN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系统原型图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1036564"/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4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axure.rp</a:t>
              </a:r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4"/>
            <p:cNvSpPr txBox="1"/>
            <p:nvPr/>
          </p:nvSpPr>
          <p:spPr>
            <a:xfrm>
              <a:off x="2171929" y="4295123"/>
              <a:ext cx="9386960" cy="2462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23926" indent="-323926" defTabSz="1036564">
                <a:buFont typeface="Wingdings" pitchFamily="2" charset="2"/>
                <a:buChar char="Ø"/>
              </a:pPr>
              <a:r>
                <a:rPr lang="zh-CN" altLang="en-US" sz="204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页面设计高保真图片：</a:t>
              </a:r>
              <a:r>
                <a:rPr lang="en-US" altLang="zh-CN" sz="204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/>
                </a:rPr>
                <a:t> </a:t>
              </a:r>
              <a:r>
                <a:rPr lang="en-US" altLang="zh-CN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"/>
                </a:rPr>
                <a:t>https://lanhuapp.com/</a:t>
              </a:r>
              <a:r>
                <a:rPr lang="en-US" altLang="zh-CN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项目组内页面设计图查看，可自动完成切图；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23926" indent="-323926" defTabSz="1036564">
                <a:lnSpc>
                  <a:spcPct val="200000"/>
                </a:lnSpc>
                <a:buFont typeface="Wingdings" pitchFamily="2" charset="2"/>
                <a:buChar char="Ø"/>
              </a:pPr>
              <a:r>
                <a:rPr lang="zh-CN" altLang="en-US" sz="204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系统原型图：</a:t>
              </a:r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方便表达页面跳转逻辑，可用于后台接口的查漏补缺；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23926" indent="-323926" defTabSz="1036564">
                <a:spcAft>
                  <a:spcPts val="1134"/>
                </a:spcAft>
                <a:buFont typeface="Wingdings" pitchFamily="2" charset="2"/>
                <a:buChar char="Ø"/>
              </a:pPr>
              <a:r>
                <a:rPr lang="zh-CN" altLang="en-US" sz="204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接口报文：</a:t>
              </a:r>
              <a:r>
                <a:rPr lang="zh-CN" altLang="en-US" sz="204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前后端团队试用</a:t>
              </a:r>
              <a:r>
                <a:rPr lang="en-US" altLang="zh-CN" sz="204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Swagger</a:t>
              </a:r>
              <a:r>
                <a:rPr lang="zh-CN" altLang="en-US" sz="204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约定</a:t>
              </a:r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交互报文格式，在后台接口尚未开发完成的情况下，报文可用于前端数据处理、绑定，均衡各方项目进度；</a:t>
              </a:r>
              <a:endParaRPr lang="en-US" altLang="zh-CN" sz="204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23926" indent="-323926" defTabSz="1036564">
                <a:buFont typeface="Wingdings" pitchFamily="2" charset="2"/>
                <a:buChar char="Ø"/>
              </a:pPr>
              <a:r>
                <a:rPr lang="zh-CN" altLang="en-US" sz="204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前后端交互原则：</a:t>
              </a:r>
              <a:r>
                <a:rPr lang="zh-CN" altLang="en-US" sz="204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减少前端数据排序、数据遍历、数据查询等操作，简化前端逻辑处理；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60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OpenAPI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9" y="5417081"/>
            <a:ext cx="954833" cy="115176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030825" y="1722704"/>
            <a:ext cx="1371600" cy="4198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直保公司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666931" y="3004456"/>
            <a:ext cx="4730620" cy="737119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OpenAPI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608406" y="1722704"/>
            <a:ext cx="1371600" cy="41987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直保公司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357396" y="3396339"/>
            <a:ext cx="849086" cy="335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鉴权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759320" y="3396339"/>
            <a:ext cx="849086" cy="335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计费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161245" y="3396339"/>
            <a:ext cx="849086" cy="335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WebHook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226767" y="4436469"/>
            <a:ext cx="1532553" cy="468120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CDI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316824" y="4436469"/>
            <a:ext cx="1532553" cy="468120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206482" y="5422407"/>
            <a:ext cx="1532553" cy="758491"/>
          </a:xfrm>
          <a:prstGeom prst="roundRect">
            <a:avLst/>
          </a:prstGeom>
          <a:solidFill>
            <a:schemeClr val="accent2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eIDI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肘形连接符 14"/>
          <p:cNvCxnSpPr>
            <a:stCxn id="4" idx="2"/>
            <a:endCxn id="5" idx="0"/>
          </p:cNvCxnSpPr>
          <p:nvPr/>
        </p:nvCxnSpPr>
        <p:spPr>
          <a:xfrm rot="16200000" flipH="1">
            <a:off x="4943496" y="1915711"/>
            <a:ext cx="861874" cy="131561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6" idx="2"/>
            <a:endCxn id="5" idx="0"/>
          </p:cNvCxnSpPr>
          <p:nvPr/>
        </p:nvCxnSpPr>
        <p:spPr>
          <a:xfrm rot="5400000">
            <a:off x="6232287" y="1942537"/>
            <a:ext cx="861874" cy="126196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endCxn id="11" idx="0"/>
          </p:cNvCxnSpPr>
          <p:nvPr/>
        </p:nvCxnSpPr>
        <p:spPr>
          <a:xfrm rot="16200000" flipH="1">
            <a:off x="4645596" y="4089021"/>
            <a:ext cx="694894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 rot="16200000" flipH="1">
            <a:off x="6735653" y="4098345"/>
            <a:ext cx="694894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1" idx="2"/>
            <a:endCxn id="13" idx="0"/>
          </p:cNvCxnSpPr>
          <p:nvPr/>
        </p:nvCxnSpPr>
        <p:spPr>
          <a:xfrm rot="16200000" flipH="1">
            <a:off x="5223992" y="4673640"/>
            <a:ext cx="517818" cy="97971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2" idx="2"/>
            <a:endCxn id="13" idx="0"/>
          </p:cNvCxnSpPr>
          <p:nvPr/>
        </p:nvCxnSpPr>
        <p:spPr>
          <a:xfrm rot="5400000">
            <a:off x="6269021" y="4608327"/>
            <a:ext cx="517818" cy="11103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67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自动构建</a:t>
            </a:r>
          </a:p>
        </p:txBody>
      </p:sp>
    </p:spTree>
    <p:extLst>
      <p:ext uri="{BB962C8B-B14F-4D97-AF65-F5344CB8AC3E}">
        <p14:creationId xmlns:p14="http://schemas.microsoft.com/office/powerpoint/2010/main" val="280031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97774" y="1005840"/>
            <a:ext cx="5527675" cy="5784157"/>
            <a:chOff x="693" y="2053"/>
            <a:chExt cx="10596" cy="9266"/>
          </a:xfrm>
        </p:grpSpPr>
        <p:sp>
          <p:nvSpPr>
            <p:cNvPr id="4" name="Rectangle 67"/>
            <p:cNvSpPr/>
            <p:nvPr/>
          </p:nvSpPr>
          <p:spPr>
            <a:xfrm>
              <a:off x="693" y="3013"/>
              <a:ext cx="10596" cy="830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C0C0C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" name="Rectangle 6"/>
            <p:cNvSpPr/>
            <p:nvPr/>
          </p:nvSpPr>
          <p:spPr>
            <a:xfrm>
              <a:off x="869" y="3289"/>
              <a:ext cx="2362" cy="5178"/>
            </a:xfrm>
            <a:prstGeom prst="rect">
              <a:avLst/>
            </a:prstGeom>
            <a:solidFill>
              <a:srgbClr val="F0F0F0"/>
            </a:solidFill>
            <a:ln w="9525" cap="flat" cmpd="sng" algn="ctr">
              <a:solidFill>
                <a:srgbClr val="C0C0C0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上海市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IDI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平台</a:t>
              </a: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Web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端应用</a:t>
              </a:r>
            </a:p>
          </p:txBody>
        </p:sp>
        <p:sp>
          <p:nvSpPr>
            <p:cNvPr id="6" name="Rectangle 14"/>
            <p:cNvSpPr/>
            <p:nvPr/>
          </p:nvSpPr>
          <p:spPr>
            <a:xfrm>
              <a:off x="869" y="10137"/>
              <a:ext cx="10276" cy="950"/>
            </a:xfrm>
            <a:prstGeom prst="rect">
              <a:avLst/>
            </a:prstGeom>
            <a:solidFill>
              <a:srgbClr val="646464"/>
            </a:solidFill>
            <a:ln w="9525" cap="flat" cmpd="sng" algn="ctr">
              <a:solidFill>
                <a:srgbClr val="C0C0C0"/>
              </a:solidFill>
              <a:prstDash val="solid"/>
            </a:ln>
            <a:effectLst/>
          </p:spPr>
          <p:txBody>
            <a:bodyPr wrap="none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统一数据库</a:t>
              </a:r>
            </a:p>
          </p:txBody>
        </p:sp>
        <p:sp>
          <p:nvSpPr>
            <p:cNvPr id="7" name="AutoShape 15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93" y="2053"/>
              <a:ext cx="10595" cy="783"/>
            </a:xfrm>
            <a:prstGeom prst="homePlate">
              <a:avLst>
                <a:gd name="adj" fmla="val 35996"/>
              </a:avLst>
            </a:prstGeom>
            <a:solidFill>
              <a:srgbClr val="808080"/>
            </a:solidFill>
            <a:ln w="25400" algn="ctr">
              <a:solidFill>
                <a:srgbClr val="FFFFFF"/>
              </a:solidFill>
              <a:miter lim="800000"/>
            </a:ln>
          </p:spPr>
          <p:txBody>
            <a:bodyPr wrap="none" lIns="92010" tIns="46005" rIns="92010" bIns="46005" anchor="ctr"/>
            <a:lstStyle/>
            <a:p>
              <a:pPr marL="279400" marR="0" lvl="2" indent="-276225" algn="ctr" defTabSz="87249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C0C0"/>
                </a:buClr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当前应用架构：竖井式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  <p:sp>
          <p:nvSpPr>
            <p:cNvPr id="8" name="Rectangle 81"/>
            <p:cNvSpPr/>
            <p:nvPr/>
          </p:nvSpPr>
          <p:spPr>
            <a:xfrm>
              <a:off x="869" y="8669"/>
              <a:ext cx="4939" cy="1266"/>
            </a:xfrm>
            <a:prstGeom prst="rect">
              <a:avLst/>
            </a:prstGeom>
            <a:solidFill>
              <a:srgbClr val="FFE600">
                <a:lumMod val="20000"/>
                <a:lumOff val="80000"/>
              </a:srgbClr>
            </a:solidFill>
            <a:ln w="9525" cap="flat" cmpd="sng" algn="ctr">
              <a:solidFill>
                <a:srgbClr val="C0C0C0"/>
              </a:solidFill>
              <a:prstDash val="solid"/>
            </a:ln>
            <a:effectLst/>
          </p:spPr>
          <p:txBody>
            <a:bodyPr wrap="none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JTPlatform</a:t>
              </a:r>
            </a:p>
          </p:txBody>
        </p:sp>
        <p:sp>
          <p:nvSpPr>
            <p:cNvPr id="9" name="Rectangle 6"/>
            <p:cNvSpPr/>
            <p:nvPr/>
          </p:nvSpPr>
          <p:spPr>
            <a:xfrm>
              <a:off x="3445" y="3289"/>
              <a:ext cx="2362" cy="3769"/>
            </a:xfrm>
            <a:prstGeom prst="rect">
              <a:avLst/>
            </a:prstGeom>
            <a:solidFill>
              <a:srgbClr val="F0F0F0"/>
            </a:solidFill>
            <a:ln w="9525" cap="flat" cmpd="sng" algn="ctr">
              <a:solidFill>
                <a:srgbClr val="C0C0C0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上海市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IDI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平台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移动端应用</a:t>
              </a:r>
            </a:p>
          </p:txBody>
        </p:sp>
        <p:sp>
          <p:nvSpPr>
            <p:cNvPr id="10" name="Rectangle 81"/>
            <p:cNvSpPr/>
            <p:nvPr/>
          </p:nvSpPr>
          <p:spPr>
            <a:xfrm>
              <a:off x="3445" y="7265"/>
              <a:ext cx="2363" cy="1202"/>
            </a:xfrm>
            <a:prstGeom prst="rect">
              <a:avLst/>
            </a:prstGeom>
            <a:solidFill>
              <a:srgbClr val="FFE600">
                <a:lumMod val="20000"/>
                <a:lumOff val="80000"/>
              </a:srgbClr>
            </a:solidFill>
            <a:ln w="9525" cap="flat" cmpd="sng" algn="ctr">
              <a:solidFill>
                <a:srgbClr val="C0C0C0"/>
              </a:solidFill>
              <a:prstDash val="solid"/>
            </a:ln>
            <a:effectLst/>
          </p:spPr>
          <p:txBody>
            <a:bodyPr wrap="none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Redcome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开发平台</a:t>
              </a:r>
            </a:p>
          </p:txBody>
        </p:sp>
        <p:sp>
          <p:nvSpPr>
            <p:cNvPr id="11" name="Rectangle 6"/>
            <p:cNvSpPr/>
            <p:nvPr/>
          </p:nvSpPr>
          <p:spPr>
            <a:xfrm>
              <a:off x="6135" y="3270"/>
              <a:ext cx="2362" cy="5178"/>
            </a:xfrm>
            <a:prstGeom prst="rect">
              <a:avLst/>
            </a:prstGeom>
            <a:solidFill>
              <a:srgbClr val="F0F0F0"/>
            </a:solidFill>
            <a:ln w="9525" cap="flat" cmpd="sng" algn="ctr">
              <a:solidFill>
                <a:srgbClr val="C0C0C0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阳泉市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IDI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平台</a:t>
              </a: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Web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端应用</a:t>
              </a:r>
            </a:p>
          </p:txBody>
        </p:sp>
        <p:sp>
          <p:nvSpPr>
            <p:cNvPr id="12" name="Rectangle 81"/>
            <p:cNvSpPr/>
            <p:nvPr/>
          </p:nvSpPr>
          <p:spPr>
            <a:xfrm>
              <a:off x="6135" y="8650"/>
              <a:ext cx="4939" cy="1266"/>
            </a:xfrm>
            <a:prstGeom prst="rect">
              <a:avLst/>
            </a:prstGeom>
            <a:solidFill>
              <a:srgbClr val="FFE600">
                <a:lumMod val="20000"/>
                <a:lumOff val="80000"/>
              </a:srgbClr>
            </a:solidFill>
            <a:ln w="9525" cap="flat" cmpd="sng" algn="ctr">
              <a:solidFill>
                <a:srgbClr val="C0C0C0"/>
              </a:solidFill>
              <a:prstDash val="solid"/>
            </a:ln>
            <a:effectLst/>
          </p:spPr>
          <p:txBody>
            <a:bodyPr wrap="none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JTPlatform</a:t>
              </a:r>
            </a:p>
          </p:txBody>
        </p:sp>
        <p:sp>
          <p:nvSpPr>
            <p:cNvPr id="13" name="Rectangle 6"/>
            <p:cNvSpPr/>
            <p:nvPr/>
          </p:nvSpPr>
          <p:spPr>
            <a:xfrm>
              <a:off x="8711" y="3270"/>
              <a:ext cx="2362" cy="3769"/>
            </a:xfrm>
            <a:prstGeom prst="rect">
              <a:avLst/>
            </a:prstGeom>
            <a:solidFill>
              <a:srgbClr val="F0F0F0"/>
            </a:solidFill>
            <a:ln w="9525" cap="flat" cmpd="sng" algn="ctr">
              <a:solidFill>
                <a:srgbClr val="C0C0C0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阳泉市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IDI</a:t>
              </a: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平台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移动端应用</a:t>
              </a:r>
            </a:p>
          </p:txBody>
        </p:sp>
        <p:sp>
          <p:nvSpPr>
            <p:cNvPr id="14" name="Rectangle 81"/>
            <p:cNvSpPr/>
            <p:nvPr/>
          </p:nvSpPr>
          <p:spPr>
            <a:xfrm>
              <a:off x="8711" y="7246"/>
              <a:ext cx="2363" cy="1202"/>
            </a:xfrm>
            <a:prstGeom prst="rect">
              <a:avLst/>
            </a:prstGeom>
            <a:solidFill>
              <a:srgbClr val="FFE600">
                <a:lumMod val="20000"/>
                <a:lumOff val="80000"/>
              </a:srgbClr>
            </a:solidFill>
            <a:ln w="9525" cap="flat" cmpd="sng" algn="ctr">
              <a:solidFill>
                <a:srgbClr val="C0C0C0"/>
              </a:solidFill>
              <a:prstDash val="solid"/>
            </a:ln>
            <a:effectLst/>
          </p:spPr>
          <p:txBody>
            <a:bodyPr wrap="none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Redcome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开发平台</a:t>
              </a:r>
            </a:p>
          </p:txBody>
        </p:sp>
      </p:grpSp>
      <p:sp>
        <p:nvSpPr>
          <p:cNvPr id="15" name="AutoShape 8"/>
          <p:cNvSpPr>
            <a:spLocks noChangeArrowheads="1"/>
          </p:cNvSpPr>
          <p:nvPr/>
        </p:nvSpPr>
        <p:spPr bwMode="gray">
          <a:xfrm>
            <a:off x="7078865" y="1029335"/>
            <a:ext cx="3013075" cy="495935"/>
          </a:xfrm>
          <a:prstGeom prst="chevron">
            <a:avLst>
              <a:gd name="adj" fmla="val 0"/>
            </a:avLst>
          </a:prstGeom>
          <a:solidFill>
            <a:srgbClr val="646464"/>
          </a:solidFill>
          <a:ln w="12700">
            <a:noFill/>
            <a:miter lim="800000"/>
          </a:ln>
          <a:effectLst/>
        </p:spPr>
        <p:txBody>
          <a:bodyPr lIns="72000" tIns="0" rIns="0" bIns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cxnSp>
        <p:nvCxnSpPr>
          <p:cNvPr id="16" name="Straight Connector 34"/>
          <p:cNvCxnSpPr/>
          <p:nvPr/>
        </p:nvCxnSpPr>
        <p:spPr>
          <a:xfrm>
            <a:off x="6803085" y="1043526"/>
            <a:ext cx="0" cy="4320000"/>
          </a:xfrm>
          <a:prstGeom prst="line">
            <a:avLst/>
          </a:prstGeom>
          <a:noFill/>
          <a:ln w="9525" cap="flat" cmpd="sng" algn="ctr">
            <a:solidFill>
              <a:srgbClr val="808080"/>
            </a:solidFill>
            <a:prstDash val="solid"/>
            <a:tailEnd type="none"/>
          </a:ln>
          <a:effectLst/>
        </p:spPr>
      </p:cxnSp>
      <p:sp>
        <p:nvSpPr>
          <p:cNvPr id="17" name="TextBox 35"/>
          <p:cNvSpPr txBox="1"/>
          <p:nvPr/>
        </p:nvSpPr>
        <p:spPr>
          <a:xfrm>
            <a:off x="7078551" y="1591204"/>
            <a:ext cx="3013074" cy="81343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</a:pPr>
            <a:r>
              <a:rPr lang="zh-CN" altLang="en-US" sz="1400" b="1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系统扩展成本高</a:t>
            </a:r>
            <a:endParaRPr lang="en-US" altLang="zh-CN" sz="1400" b="1" dirty="0">
              <a:solidFill>
                <a:srgbClr val="64646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  <a:buFont typeface="微软雅黑" panose="020B0503020204020204" pitchFamily="34" charset="-122"/>
              <a:buChar char="−"/>
            </a:pPr>
            <a:r>
              <a:rPr lang="zh-CN" altLang="en-US" sz="1200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单体工程的方式多地扩展需要购买多个</a:t>
            </a:r>
            <a:r>
              <a:rPr lang="en-US" altLang="zh-CN" sz="1200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Licence</a:t>
            </a:r>
            <a:r>
              <a:rPr lang="zh-CN" altLang="en-US" sz="1200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，总体费用较高</a:t>
            </a:r>
          </a:p>
        </p:txBody>
      </p:sp>
      <p:sp>
        <p:nvSpPr>
          <p:cNvPr id="18" name="TextBox 35"/>
          <p:cNvSpPr txBox="1"/>
          <p:nvPr/>
        </p:nvSpPr>
        <p:spPr>
          <a:xfrm>
            <a:off x="7078551" y="2696739"/>
            <a:ext cx="3013074" cy="81343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</a:pPr>
            <a:r>
              <a:rPr lang="zh-CN" altLang="en-US" sz="1400" b="1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平台界面定制化程度低</a:t>
            </a:r>
            <a:endParaRPr lang="en-US" altLang="zh-CN" sz="1400" b="1" dirty="0">
              <a:solidFill>
                <a:srgbClr val="64646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  <a:buFont typeface="微软雅黑" panose="020B0503020204020204" pitchFamily="34" charset="-122"/>
              <a:buChar char="−"/>
            </a:pPr>
            <a:r>
              <a:rPr lang="zh-CN" altLang="en-US" sz="1200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界面排版、样式较固定，定制化能力有限，改造代价很大</a:t>
            </a:r>
          </a:p>
        </p:txBody>
      </p:sp>
      <p:sp>
        <p:nvSpPr>
          <p:cNvPr id="19" name="TextBox 35"/>
          <p:cNvSpPr txBox="1"/>
          <p:nvPr/>
        </p:nvSpPr>
        <p:spPr>
          <a:xfrm>
            <a:off x="7078551" y="4811289"/>
            <a:ext cx="3013074" cy="81343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</a:pPr>
            <a:r>
              <a:rPr lang="zh-CN" altLang="en-US" sz="1400" b="1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基础设施复杂</a:t>
            </a:r>
            <a:endParaRPr lang="en-US" altLang="zh-CN" sz="1400" b="1" dirty="0">
              <a:solidFill>
                <a:srgbClr val="64646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  <a:buFont typeface="微软雅黑" panose="020B0503020204020204" pitchFamily="34" charset="-122"/>
              <a:buChar char="−"/>
            </a:pPr>
            <a:r>
              <a:rPr lang="zh-CN" altLang="en-US" sz="1200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IT资源的服务率低，基础设施复杂；服务器数量和管理的总体成本较高</a:t>
            </a:r>
          </a:p>
        </p:txBody>
      </p:sp>
      <p:sp>
        <p:nvSpPr>
          <p:cNvPr id="20" name="TextBox 35"/>
          <p:cNvSpPr txBox="1"/>
          <p:nvPr/>
        </p:nvSpPr>
        <p:spPr>
          <a:xfrm>
            <a:off x="7078551" y="5916189"/>
            <a:ext cx="3013074" cy="81343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</a:pPr>
            <a:r>
              <a:rPr lang="zh-CN" altLang="en-US" sz="1400" b="1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核心代码不完全掌握</a:t>
            </a:r>
            <a:endParaRPr lang="en-US" altLang="zh-CN" sz="1400" b="1" dirty="0">
              <a:solidFill>
                <a:srgbClr val="64646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  <a:buFont typeface="微软雅黑" panose="020B0503020204020204" pitchFamily="34" charset="-122"/>
              <a:buChar char="−"/>
            </a:pPr>
            <a:r>
              <a:rPr lang="zh-CN" altLang="en-US" sz="1200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采用商业工具开发，部分核心代码不完全掌握，长期看有一定风险</a:t>
            </a:r>
          </a:p>
        </p:txBody>
      </p:sp>
      <p:sp>
        <p:nvSpPr>
          <p:cNvPr id="21" name="TextBox 35"/>
          <p:cNvSpPr txBox="1"/>
          <p:nvPr/>
        </p:nvSpPr>
        <p:spPr>
          <a:xfrm>
            <a:off x="7078551" y="3712739"/>
            <a:ext cx="3013074" cy="81343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</a:pPr>
            <a:r>
              <a:rPr lang="zh-CN" altLang="en-US" sz="1400" b="1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系统与外界对接工作量大</a:t>
            </a:r>
            <a:endParaRPr lang="en-US" altLang="zh-CN" sz="1400" b="1" dirty="0">
              <a:solidFill>
                <a:srgbClr val="64646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20000"/>
              </a:lnSpc>
              <a:spcAft>
                <a:spcPts val="600"/>
              </a:spcAft>
              <a:buClr>
                <a:srgbClr val="646464">
                  <a:lumMod val="50000"/>
                </a:srgbClr>
              </a:buClr>
              <a:buSzPct val="70000"/>
              <a:buFont typeface="微软雅黑" panose="020B0503020204020204" pitchFamily="34" charset="-122"/>
              <a:buChar char="−"/>
            </a:pPr>
            <a:r>
              <a:rPr lang="zh-CN" altLang="en-US" sz="1200" dirty="0">
                <a:solidFill>
                  <a:srgbClr val="64646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采用厂商自有开发平台，技术架构较封闭，与外界系统对接工作量大</a:t>
            </a:r>
          </a:p>
        </p:txBody>
      </p:sp>
      <p:sp>
        <p:nvSpPr>
          <p:cNvPr id="22" name="标题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1.0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版本竖井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式的平台架构难以支撑发展要求</a:t>
            </a:r>
          </a:p>
        </p:txBody>
      </p:sp>
    </p:spTree>
    <p:extLst>
      <p:ext uri="{BB962C8B-B14F-4D97-AF65-F5344CB8AC3E}">
        <p14:creationId xmlns:p14="http://schemas.microsoft.com/office/powerpoint/2010/main" val="4105149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4" y="2066731"/>
            <a:ext cx="9460852" cy="40650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2780" y="1166326"/>
            <a:ext cx="8834359" cy="713791"/>
          </a:xfrm>
          <a:prstGeom prst="rect">
            <a:avLst/>
          </a:prstGeom>
          <a:noFill/>
        </p:spPr>
        <p:txBody>
          <a:bodyPr wrap="square" lIns="71981" tIns="17995" rIns="71981" bIns="1799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python3+selenium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，实现自动化脚本测试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9790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部署架构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03" y="3745947"/>
            <a:ext cx="7503599" cy="29209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71903" y="3745947"/>
            <a:ext cx="7440994" cy="2992582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 anchorCtr="0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统一开发平台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926" y="992888"/>
            <a:ext cx="6584286" cy="22616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20785" y="992888"/>
            <a:ext cx="7005428" cy="2261630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 anchorCtr="0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eIDI2.0</a:t>
            </a:r>
            <a:r>
              <a:rPr lang="zh-CN" altLang="en-US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75503" y="3745947"/>
            <a:ext cx="2494660" cy="2992582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数据中台</a:t>
            </a:r>
            <a:endParaRPr lang="zh-CN" alt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上下箭头 13"/>
          <p:cNvSpPr/>
          <p:nvPr/>
        </p:nvSpPr>
        <p:spPr>
          <a:xfrm>
            <a:off x="4592400" y="3254516"/>
            <a:ext cx="307910" cy="49142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下箭头 14"/>
          <p:cNvSpPr/>
          <p:nvPr/>
        </p:nvSpPr>
        <p:spPr>
          <a:xfrm>
            <a:off x="8734038" y="3254517"/>
            <a:ext cx="307910" cy="49142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4468" y="5206442"/>
            <a:ext cx="966983" cy="11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59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61490"/>
              </p:ext>
            </p:extLst>
          </p:nvPr>
        </p:nvGraphicFramePr>
        <p:xfrm>
          <a:off x="1475858" y="846468"/>
          <a:ext cx="8508958" cy="2645011"/>
        </p:xfrm>
        <a:graphic>
          <a:graphicData uri="http://schemas.openxmlformats.org/drawingml/2006/table">
            <a:tbl>
              <a:tblPr firstRow="1" bandRow="1"/>
              <a:tblGrid>
                <a:gridCol w="8508958"/>
              </a:tblGrid>
              <a:tr h="519305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一、eIDI平台1.0版本运行情况</a:t>
                      </a: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23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二、eIDI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2.0版本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设计方案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96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三、</a:t>
                      </a:r>
                      <a:r>
                        <a:rPr lang="en-US" altLang="zh-CN"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项目组成</a:t>
                      </a: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18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四、</a:t>
                      </a:r>
                      <a:r>
                        <a:rPr lang="en-US" altLang="zh-CN"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实施过程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18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五、项目总结</a:t>
                      </a:r>
                      <a:endParaRPr sz="24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07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1215" y="1266825"/>
            <a:ext cx="8834359" cy="3809028"/>
          </a:xfrm>
          <a:prstGeom prst="rect">
            <a:avLst/>
          </a:prstGeom>
          <a:noFill/>
        </p:spPr>
        <p:txBody>
          <a:bodyPr wrap="square" lIns="71981" tIns="17995" rIns="71981" bIns="1799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前期多思考准备：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实施过程抓细节：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测试上线重流程：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2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平台业务价值单薄，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不愿用、不常用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现象存在</a:t>
            </a:r>
            <a:endParaRPr lang="zh-CN" altLang="en-US" b="1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338513" y="1723159"/>
            <a:ext cx="2131060" cy="435102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7482783" y="2570884"/>
            <a:ext cx="2129790" cy="3829050"/>
          </a:xfrm>
          <a:prstGeom prst="rect">
            <a:avLst/>
          </a:prstGeom>
        </p:spPr>
      </p:pic>
      <p:pic>
        <p:nvPicPr>
          <p:cNvPr id="5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583" y="3176039"/>
            <a:ext cx="4440555" cy="2898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78" y="1732684"/>
            <a:ext cx="4467860" cy="2372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653483" y="1387879"/>
            <a:ext cx="2733675" cy="410845"/>
          </a:xfrm>
          <a:prstGeom prst="rect">
            <a:avLst/>
          </a:prstGeom>
          <a:noFill/>
        </p:spPr>
        <p:txBody>
          <a:bodyPr wrap="square" lIns="72000" tIns="18000" rIns="72000" bIns="18000" rtlCol="0">
            <a:noAutofit/>
          </a:bodyPr>
          <a:lstStyle/>
          <a:p>
            <a:pPr algn="ctr"/>
            <a:r>
              <a:rPr lang="zh-CN" altLang="en-US" sz="1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现有功能：流程管控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38513" y="1387879"/>
            <a:ext cx="2733675" cy="410845"/>
          </a:xfrm>
          <a:prstGeom prst="rect">
            <a:avLst/>
          </a:prstGeom>
          <a:noFill/>
        </p:spPr>
        <p:txBody>
          <a:bodyPr wrap="square" lIns="72000" tIns="18000" rIns="72000" bIns="18000" rtlCol="0">
            <a:noAutofit/>
          </a:bodyPr>
          <a:lstStyle/>
          <a:p>
            <a:pPr algn="ctr"/>
            <a:r>
              <a:rPr lang="zh-CN" altLang="en-US" sz="18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现有功能：数据分析</a:t>
            </a:r>
          </a:p>
        </p:txBody>
      </p:sp>
      <p:sp>
        <p:nvSpPr>
          <p:cNvPr id="9" name="TextBox 58"/>
          <p:cNvSpPr txBox="1"/>
          <p:nvPr/>
        </p:nvSpPr>
        <p:spPr>
          <a:xfrm>
            <a:off x="9612573" y="1387879"/>
            <a:ext cx="2358044" cy="4509192"/>
          </a:xfrm>
          <a:prstGeom prst="rect">
            <a:avLst/>
          </a:prstGeom>
          <a:noFill/>
        </p:spPr>
        <p:txBody>
          <a:bodyPr wrap="square" lIns="0" tIns="0" rIns="0" bIns="0" numCol="1" spcCol="360000">
            <a:no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平台当前主要承担政府监管职责。政府领导通过实时报表了解行业最新情况，业务价值较单薄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。需要进一步挖掘数据价值，结合专家知识，输出再保险专业能力，协助政府科学管理，为直保公司提供业务服务</a:t>
            </a:r>
          </a:p>
        </p:txBody>
      </p:sp>
    </p:spTree>
    <p:extLst>
      <p:ext uri="{BB962C8B-B14F-4D97-AF65-F5344CB8AC3E}">
        <p14:creationId xmlns:p14="http://schemas.microsoft.com/office/powerpoint/2010/main" val="89958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使用过程中遇到的要求</a:t>
            </a:r>
          </a:p>
        </p:txBody>
      </p:sp>
      <p:sp>
        <p:nvSpPr>
          <p:cNvPr id="56" name="Rectangle 60"/>
          <p:cNvSpPr/>
          <p:nvPr/>
        </p:nvSpPr>
        <p:spPr bwMode="auto">
          <a:xfrm>
            <a:off x="1383377" y="5518403"/>
            <a:ext cx="10470572" cy="1050234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7" name="Rectangle 61"/>
          <p:cNvSpPr/>
          <p:nvPr/>
        </p:nvSpPr>
        <p:spPr bwMode="auto">
          <a:xfrm>
            <a:off x="1383377" y="1106856"/>
            <a:ext cx="10470572" cy="96931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8" name="Rectangle 62"/>
          <p:cNvSpPr/>
          <p:nvPr/>
        </p:nvSpPr>
        <p:spPr bwMode="auto">
          <a:xfrm>
            <a:off x="1383377" y="2156075"/>
            <a:ext cx="10470572" cy="1050234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9" name="Rectangle 63"/>
          <p:cNvSpPr/>
          <p:nvPr/>
        </p:nvSpPr>
        <p:spPr bwMode="auto">
          <a:xfrm>
            <a:off x="1383377" y="3277275"/>
            <a:ext cx="10470572" cy="1050234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60" name="Rectangle 64"/>
          <p:cNvSpPr/>
          <p:nvPr/>
        </p:nvSpPr>
        <p:spPr bwMode="auto">
          <a:xfrm>
            <a:off x="1383377" y="4398475"/>
            <a:ext cx="10470572" cy="1050234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61" name="Rectangle 67"/>
          <p:cNvSpPr/>
          <p:nvPr/>
        </p:nvSpPr>
        <p:spPr bwMode="auto">
          <a:xfrm>
            <a:off x="1246726" y="1106856"/>
            <a:ext cx="11420474" cy="96931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kern="0" dirty="0">
                <a:solidFill>
                  <a:srgbClr val="002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架构调整</a:t>
            </a:r>
            <a:r>
              <a:rPr lang="zh-CN" altLang="en-US" sz="2800" kern="0" dirty="0">
                <a:solidFill>
                  <a:srgbClr val="002050"/>
                </a:solidFill>
                <a:latin typeface="Segoe UI Light"/>
              </a:rPr>
              <a:t>：</a:t>
            </a:r>
            <a:r>
              <a:rPr lang="zh-CN" altLang="en-US" sz="2400" kern="0" dirty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改变单体工程烟囱</a:t>
            </a:r>
            <a:r>
              <a:rPr lang="zh-CN" altLang="en-US" sz="2400" kern="0" dirty="0" smtClean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式，快速</a:t>
            </a:r>
            <a:r>
              <a:rPr lang="zh-CN" altLang="en-US" sz="2400" kern="0" dirty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响应优化需求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2" name="Rectangle 68"/>
          <p:cNvSpPr/>
          <p:nvPr/>
        </p:nvSpPr>
        <p:spPr bwMode="auto">
          <a:xfrm>
            <a:off x="1246726" y="2156075"/>
            <a:ext cx="11420474" cy="105023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kern="0" dirty="0">
                <a:solidFill>
                  <a:srgbClr val="002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页面美化</a:t>
            </a:r>
            <a:r>
              <a:rPr lang="zh-CN" altLang="en-US" sz="2800" kern="0" dirty="0">
                <a:solidFill>
                  <a:srgbClr val="002050"/>
                </a:solidFill>
                <a:latin typeface="Segoe UI Light"/>
              </a:rPr>
              <a:t>：</a:t>
            </a:r>
            <a:r>
              <a:rPr lang="zh-CN" altLang="en-US" sz="2400" kern="0" dirty="0" smtClean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页面效率和体验优化</a:t>
            </a:r>
            <a:endParaRPr lang="zh-CN" altLang="en-US" sz="2400" kern="0" dirty="0">
              <a:solidFill>
                <a:srgbClr val="00205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3" name="Rectangle 69"/>
          <p:cNvSpPr/>
          <p:nvPr/>
        </p:nvSpPr>
        <p:spPr bwMode="auto">
          <a:xfrm>
            <a:off x="1246726" y="3277275"/>
            <a:ext cx="11420474" cy="105023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kern="0" dirty="0">
                <a:solidFill>
                  <a:srgbClr val="002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千人千面</a:t>
            </a:r>
            <a:r>
              <a:rPr lang="zh-CN" altLang="en-US" sz="2800" kern="0" dirty="0">
                <a:solidFill>
                  <a:srgbClr val="002050"/>
                </a:solidFill>
                <a:latin typeface="Segoe UI Light"/>
              </a:rPr>
              <a:t>：</a:t>
            </a:r>
            <a:r>
              <a:rPr lang="zh-CN" altLang="en-US" sz="2400" kern="0" dirty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根据用户所属机构、职责不同定制</a:t>
            </a:r>
            <a:r>
              <a:rPr lang="zh-CN" altLang="en-US" sz="2400" kern="0" dirty="0" smtClean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4" name="Rectangle 70"/>
          <p:cNvSpPr/>
          <p:nvPr/>
        </p:nvSpPr>
        <p:spPr bwMode="auto">
          <a:xfrm>
            <a:off x="1246726" y="4398475"/>
            <a:ext cx="9260561" cy="105023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kern="0" dirty="0">
                <a:solidFill>
                  <a:srgbClr val="002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专业赋能</a:t>
            </a:r>
            <a:r>
              <a:rPr lang="zh-CN" altLang="en-US" sz="2800" kern="0" dirty="0">
                <a:solidFill>
                  <a:srgbClr val="002050"/>
                </a:solidFill>
                <a:latin typeface="Segoe UI Light"/>
              </a:rPr>
              <a:t>：</a:t>
            </a:r>
            <a:r>
              <a:rPr lang="zh-CN" altLang="en-US" sz="2400" kern="0" dirty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基于平台大数据深入分析，为政府提供保险和风控的专业咨询服务，协助政府科学监管</a:t>
            </a:r>
          </a:p>
        </p:txBody>
      </p:sp>
      <p:sp>
        <p:nvSpPr>
          <p:cNvPr id="65" name="Rectangle 71"/>
          <p:cNvSpPr/>
          <p:nvPr/>
        </p:nvSpPr>
        <p:spPr bwMode="auto">
          <a:xfrm>
            <a:off x="1246726" y="5518403"/>
            <a:ext cx="9169121" cy="105023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058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kern="0" dirty="0">
                <a:solidFill>
                  <a:srgbClr val="002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增厚业务</a:t>
            </a:r>
            <a:r>
              <a:rPr lang="zh-CN" altLang="en-US" sz="2800" kern="0" dirty="0">
                <a:solidFill>
                  <a:srgbClr val="002050"/>
                </a:solidFill>
                <a:latin typeface="Segoe UI Light"/>
              </a:rPr>
              <a:t>：</a:t>
            </a:r>
            <a:r>
              <a:rPr lang="zh-CN" altLang="en-US" sz="2400" kern="0" dirty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将中再集团</a:t>
            </a:r>
            <a:r>
              <a:rPr lang="en-US" altLang="zh-CN" sz="2400" kern="0" dirty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IDI</a:t>
            </a:r>
            <a:r>
              <a:rPr lang="zh-CN" altLang="en-US" sz="2400" kern="0" dirty="0">
                <a:solidFill>
                  <a:srgbClr val="00205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领域的专业能力通过平台输送给政府和直保公司，增厚平台业务价值</a:t>
            </a:r>
          </a:p>
        </p:txBody>
      </p:sp>
      <p:sp>
        <p:nvSpPr>
          <p:cNvPr id="66" name="Oval 72"/>
          <p:cNvSpPr/>
          <p:nvPr/>
        </p:nvSpPr>
        <p:spPr bwMode="auto">
          <a:xfrm>
            <a:off x="840201" y="1063573"/>
            <a:ext cx="1055884" cy="1055884"/>
          </a:xfrm>
          <a:prstGeom prst="ellipse">
            <a:avLst/>
          </a:prstGeom>
          <a:solidFill>
            <a:srgbClr val="002050"/>
          </a:solidFill>
          <a:ln w="762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Oval 73"/>
          <p:cNvSpPr/>
          <p:nvPr/>
        </p:nvSpPr>
        <p:spPr bwMode="auto">
          <a:xfrm>
            <a:off x="840201" y="2176574"/>
            <a:ext cx="1055884" cy="1055884"/>
          </a:xfrm>
          <a:prstGeom prst="ellipse">
            <a:avLst/>
          </a:prstGeom>
          <a:solidFill>
            <a:srgbClr val="002050"/>
          </a:solidFill>
          <a:ln w="762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Oval 74"/>
          <p:cNvSpPr/>
          <p:nvPr/>
        </p:nvSpPr>
        <p:spPr bwMode="auto">
          <a:xfrm>
            <a:off x="840201" y="3289575"/>
            <a:ext cx="1055884" cy="1055884"/>
          </a:xfrm>
          <a:prstGeom prst="ellipse">
            <a:avLst/>
          </a:prstGeom>
          <a:solidFill>
            <a:srgbClr val="002050"/>
          </a:solidFill>
          <a:ln w="762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Oval 75"/>
          <p:cNvSpPr/>
          <p:nvPr/>
        </p:nvSpPr>
        <p:spPr bwMode="auto">
          <a:xfrm>
            <a:off x="840201" y="4402576"/>
            <a:ext cx="1055884" cy="1055884"/>
          </a:xfrm>
          <a:prstGeom prst="ellipse">
            <a:avLst/>
          </a:prstGeom>
          <a:solidFill>
            <a:srgbClr val="002050"/>
          </a:solidFill>
          <a:ln w="762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76"/>
          <p:cNvGrpSpPr/>
          <p:nvPr/>
        </p:nvGrpSpPr>
        <p:grpSpPr>
          <a:xfrm>
            <a:off x="1111105" y="1228495"/>
            <a:ext cx="514076" cy="726041"/>
            <a:chOff x="757238" y="1653257"/>
            <a:chExt cx="596030" cy="841787"/>
          </a:xfrm>
          <a:solidFill>
            <a:srgbClr val="FFFFFF"/>
          </a:solidFill>
        </p:grpSpPr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1162689" y="1653257"/>
              <a:ext cx="190579" cy="530081"/>
              <a:chOff x="3035" y="-253"/>
              <a:chExt cx="1766" cy="4912"/>
            </a:xfrm>
            <a:grpFill/>
          </p:grpSpPr>
          <p:sp>
            <p:nvSpPr>
              <p:cNvPr id="76" name="Freeform 5"/>
              <p:cNvSpPr>
                <a:spLocks/>
              </p:cNvSpPr>
              <p:nvPr/>
            </p:nvSpPr>
            <p:spPr bwMode="auto">
              <a:xfrm>
                <a:off x="3035" y="1081"/>
                <a:ext cx="1766" cy="3578"/>
              </a:xfrm>
              <a:custGeom>
                <a:avLst/>
                <a:gdLst>
                  <a:gd name="T0" fmla="*/ 607 w 745"/>
                  <a:gd name="T1" fmla="*/ 0 h 1512"/>
                  <a:gd name="T2" fmla="*/ 137 w 745"/>
                  <a:gd name="T3" fmla="*/ 0 h 1512"/>
                  <a:gd name="T4" fmla="*/ 0 w 745"/>
                  <a:gd name="T5" fmla="*/ 138 h 1512"/>
                  <a:gd name="T6" fmla="*/ 0 w 745"/>
                  <a:gd name="T7" fmla="*/ 776 h 1512"/>
                  <a:gd name="T8" fmla="*/ 137 w 745"/>
                  <a:gd name="T9" fmla="*/ 913 h 1512"/>
                  <a:gd name="T10" fmla="*/ 137 w 745"/>
                  <a:gd name="T11" fmla="*/ 913 h 1512"/>
                  <a:gd name="T12" fmla="*/ 137 w 745"/>
                  <a:gd name="T13" fmla="*/ 1375 h 1512"/>
                  <a:gd name="T14" fmla="*/ 274 w 745"/>
                  <a:gd name="T15" fmla="*/ 1512 h 1512"/>
                  <a:gd name="T16" fmla="*/ 480 w 745"/>
                  <a:gd name="T17" fmla="*/ 1512 h 1512"/>
                  <a:gd name="T18" fmla="*/ 607 w 745"/>
                  <a:gd name="T19" fmla="*/ 1375 h 1512"/>
                  <a:gd name="T20" fmla="*/ 607 w 745"/>
                  <a:gd name="T21" fmla="*/ 913 h 1512"/>
                  <a:gd name="T22" fmla="*/ 607 w 745"/>
                  <a:gd name="T23" fmla="*/ 913 h 1512"/>
                  <a:gd name="T24" fmla="*/ 745 w 745"/>
                  <a:gd name="T25" fmla="*/ 776 h 1512"/>
                  <a:gd name="T26" fmla="*/ 745 w 745"/>
                  <a:gd name="T27" fmla="*/ 138 h 1512"/>
                  <a:gd name="T28" fmla="*/ 607 w 745"/>
                  <a:gd name="T29" fmla="*/ 0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5" h="1512">
                    <a:moveTo>
                      <a:pt x="607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59" y="0"/>
                      <a:pt x="0" y="59"/>
                      <a:pt x="0" y="138"/>
                    </a:cubicBezTo>
                    <a:cubicBezTo>
                      <a:pt x="0" y="776"/>
                      <a:pt x="0" y="776"/>
                      <a:pt x="0" y="776"/>
                    </a:cubicBezTo>
                    <a:cubicBezTo>
                      <a:pt x="0" y="854"/>
                      <a:pt x="59" y="913"/>
                      <a:pt x="137" y="913"/>
                    </a:cubicBezTo>
                    <a:cubicBezTo>
                      <a:pt x="137" y="913"/>
                      <a:pt x="137" y="913"/>
                      <a:pt x="137" y="913"/>
                    </a:cubicBezTo>
                    <a:cubicBezTo>
                      <a:pt x="137" y="1375"/>
                      <a:pt x="137" y="1375"/>
                      <a:pt x="137" y="1375"/>
                    </a:cubicBezTo>
                    <a:cubicBezTo>
                      <a:pt x="137" y="1453"/>
                      <a:pt x="196" y="1512"/>
                      <a:pt x="274" y="1512"/>
                    </a:cubicBezTo>
                    <a:cubicBezTo>
                      <a:pt x="480" y="1512"/>
                      <a:pt x="480" y="1512"/>
                      <a:pt x="480" y="1512"/>
                    </a:cubicBezTo>
                    <a:cubicBezTo>
                      <a:pt x="549" y="1512"/>
                      <a:pt x="607" y="1453"/>
                      <a:pt x="607" y="1375"/>
                    </a:cubicBezTo>
                    <a:cubicBezTo>
                      <a:pt x="607" y="913"/>
                      <a:pt x="607" y="913"/>
                      <a:pt x="607" y="913"/>
                    </a:cubicBezTo>
                    <a:cubicBezTo>
                      <a:pt x="607" y="913"/>
                      <a:pt x="607" y="913"/>
                      <a:pt x="607" y="913"/>
                    </a:cubicBezTo>
                    <a:cubicBezTo>
                      <a:pt x="686" y="913"/>
                      <a:pt x="745" y="854"/>
                      <a:pt x="745" y="776"/>
                    </a:cubicBezTo>
                    <a:cubicBezTo>
                      <a:pt x="745" y="138"/>
                      <a:pt x="745" y="138"/>
                      <a:pt x="745" y="138"/>
                    </a:cubicBezTo>
                    <a:cubicBezTo>
                      <a:pt x="745" y="59"/>
                      <a:pt x="686" y="0"/>
                      <a:pt x="6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77" name="Oval 6"/>
              <p:cNvSpPr>
                <a:spLocks noChangeArrowheads="1"/>
              </p:cNvSpPr>
              <p:nvPr/>
            </p:nvSpPr>
            <p:spPr bwMode="auto">
              <a:xfrm>
                <a:off x="3374" y="-253"/>
                <a:ext cx="1088" cy="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72" name="Group 78"/>
            <p:cNvGrpSpPr/>
            <p:nvPr/>
          </p:nvGrpSpPr>
          <p:grpSpPr>
            <a:xfrm>
              <a:off x="757238" y="2144732"/>
              <a:ext cx="595988" cy="350312"/>
              <a:chOff x="630432" y="2144732"/>
              <a:chExt cx="722794" cy="350312"/>
            </a:xfrm>
            <a:grpFill/>
          </p:grpSpPr>
          <p:sp>
            <p:nvSpPr>
              <p:cNvPr id="73" name="Rectangle 79"/>
              <p:cNvSpPr/>
              <p:nvPr/>
            </p:nvSpPr>
            <p:spPr bwMode="auto">
              <a:xfrm>
                <a:off x="1125263" y="2144732"/>
                <a:ext cx="227963" cy="350312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Rectangle 80"/>
              <p:cNvSpPr/>
              <p:nvPr/>
            </p:nvSpPr>
            <p:spPr bwMode="auto">
              <a:xfrm>
                <a:off x="878290" y="2243138"/>
                <a:ext cx="227963" cy="251906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Rectangle 81"/>
              <p:cNvSpPr/>
              <p:nvPr/>
            </p:nvSpPr>
            <p:spPr bwMode="auto">
              <a:xfrm>
                <a:off x="630432" y="2347913"/>
                <a:ext cx="227963" cy="14367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78" name="Freeform 14"/>
          <p:cNvSpPr>
            <a:spLocks noEditPoints="1"/>
          </p:cNvSpPr>
          <p:nvPr/>
        </p:nvSpPr>
        <p:spPr bwMode="auto">
          <a:xfrm>
            <a:off x="1120426" y="2375864"/>
            <a:ext cx="495434" cy="657304"/>
          </a:xfrm>
          <a:custGeom>
            <a:avLst/>
            <a:gdLst>
              <a:gd name="T0" fmla="*/ 847 w 1578"/>
              <a:gd name="T1" fmla="*/ 1215 h 2094"/>
              <a:gd name="T2" fmla="*/ 476 w 1578"/>
              <a:gd name="T3" fmla="*/ 937 h 2094"/>
              <a:gd name="T4" fmla="*/ 424 w 1578"/>
              <a:gd name="T5" fmla="*/ 990 h 2094"/>
              <a:gd name="T6" fmla="*/ 706 w 1578"/>
              <a:gd name="T7" fmla="*/ 1361 h 2094"/>
              <a:gd name="T8" fmla="*/ 862 w 1578"/>
              <a:gd name="T9" fmla="*/ 1377 h 2094"/>
              <a:gd name="T10" fmla="*/ 1395 w 1578"/>
              <a:gd name="T11" fmla="*/ 796 h 2094"/>
              <a:gd name="T12" fmla="*/ 1448 w 1578"/>
              <a:gd name="T13" fmla="*/ 770 h 2094"/>
              <a:gd name="T14" fmla="*/ 1536 w 1578"/>
              <a:gd name="T15" fmla="*/ 717 h 2094"/>
              <a:gd name="T16" fmla="*/ 1536 w 1578"/>
              <a:gd name="T17" fmla="*/ 676 h 2094"/>
              <a:gd name="T18" fmla="*/ 1416 w 1578"/>
              <a:gd name="T19" fmla="*/ 555 h 2094"/>
              <a:gd name="T20" fmla="*/ 1322 w 1578"/>
              <a:gd name="T21" fmla="*/ 608 h 2094"/>
              <a:gd name="T22" fmla="*/ 1338 w 1578"/>
              <a:gd name="T23" fmla="*/ 660 h 2094"/>
              <a:gd name="T24" fmla="*/ 977 w 1578"/>
              <a:gd name="T25" fmla="*/ 534 h 2094"/>
              <a:gd name="T26" fmla="*/ 789 w 1578"/>
              <a:gd name="T27" fmla="*/ 0 h 2094"/>
              <a:gd name="T28" fmla="*/ 601 w 1578"/>
              <a:gd name="T29" fmla="*/ 534 h 2094"/>
              <a:gd name="T30" fmla="*/ 241 w 1578"/>
              <a:gd name="T31" fmla="*/ 660 h 2094"/>
              <a:gd name="T32" fmla="*/ 256 w 1578"/>
              <a:gd name="T33" fmla="*/ 608 h 2094"/>
              <a:gd name="T34" fmla="*/ 162 w 1578"/>
              <a:gd name="T35" fmla="*/ 555 h 2094"/>
              <a:gd name="T36" fmla="*/ 42 w 1578"/>
              <a:gd name="T37" fmla="*/ 676 h 2094"/>
              <a:gd name="T38" fmla="*/ 42 w 1578"/>
              <a:gd name="T39" fmla="*/ 717 h 2094"/>
              <a:gd name="T40" fmla="*/ 131 w 1578"/>
              <a:gd name="T41" fmla="*/ 770 h 2094"/>
              <a:gd name="T42" fmla="*/ 183 w 1578"/>
              <a:gd name="T43" fmla="*/ 796 h 2094"/>
              <a:gd name="T44" fmla="*/ 789 w 1578"/>
              <a:gd name="T45" fmla="*/ 2094 h 2094"/>
              <a:gd name="T46" fmla="*/ 1395 w 1578"/>
              <a:gd name="T47" fmla="*/ 796 h 2094"/>
              <a:gd name="T48" fmla="*/ 789 w 1578"/>
              <a:gd name="T49" fmla="*/ 100 h 2094"/>
              <a:gd name="T50" fmla="*/ 857 w 1578"/>
              <a:gd name="T51" fmla="*/ 492 h 2094"/>
              <a:gd name="T52" fmla="*/ 878 w 1578"/>
              <a:gd name="T53" fmla="*/ 361 h 2094"/>
              <a:gd name="T54" fmla="*/ 904 w 1578"/>
              <a:gd name="T55" fmla="*/ 262 h 2094"/>
              <a:gd name="T56" fmla="*/ 878 w 1578"/>
              <a:gd name="T57" fmla="*/ 231 h 2094"/>
              <a:gd name="T58" fmla="*/ 706 w 1578"/>
              <a:gd name="T59" fmla="*/ 231 h 2094"/>
              <a:gd name="T60" fmla="*/ 674 w 1578"/>
              <a:gd name="T61" fmla="*/ 335 h 2094"/>
              <a:gd name="T62" fmla="*/ 721 w 1578"/>
              <a:gd name="T63" fmla="*/ 361 h 2094"/>
              <a:gd name="T64" fmla="*/ 585 w 1578"/>
              <a:gd name="T65" fmla="*/ 304 h 2094"/>
              <a:gd name="T66" fmla="*/ 194 w 1578"/>
              <a:gd name="T67" fmla="*/ 1304 h 2094"/>
              <a:gd name="T68" fmla="*/ 1385 w 1578"/>
              <a:gd name="T69" fmla="*/ 1304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78" h="2094">
                <a:moveTo>
                  <a:pt x="862" y="1230"/>
                </a:moveTo>
                <a:cubicBezTo>
                  <a:pt x="857" y="1225"/>
                  <a:pt x="852" y="1220"/>
                  <a:pt x="847" y="1215"/>
                </a:cubicBezTo>
                <a:cubicBezTo>
                  <a:pt x="847" y="1215"/>
                  <a:pt x="847" y="1215"/>
                  <a:pt x="847" y="1215"/>
                </a:cubicBezTo>
                <a:cubicBezTo>
                  <a:pt x="476" y="937"/>
                  <a:pt x="476" y="937"/>
                  <a:pt x="476" y="937"/>
                </a:cubicBezTo>
                <a:cubicBezTo>
                  <a:pt x="465" y="922"/>
                  <a:pt x="439" y="922"/>
                  <a:pt x="424" y="937"/>
                </a:cubicBezTo>
                <a:cubicBezTo>
                  <a:pt x="408" y="953"/>
                  <a:pt x="408" y="974"/>
                  <a:pt x="424" y="990"/>
                </a:cubicBezTo>
                <a:cubicBezTo>
                  <a:pt x="700" y="1361"/>
                  <a:pt x="700" y="1361"/>
                  <a:pt x="700" y="1361"/>
                </a:cubicBezTo>
                <a:cubicBezTo>
                  <a:pt x="706" y="1361"/>
                  <a:pt x="706" y="1361"/>
                  <a:pt x="706" y="1361"/>
                </a:cubicBezTo>
                <a:cubicBezTo>
                  <a:pt x="706" y="1367"/>
                  <a:pt x="711" y="1372"/>
                  <a:pt x="716" y="1377"/>
                </a:cubicBezTo>
                <a:cubicBezTo>
                  <a:pt x="758" y="1419"/>
                  <a:pt x="821" y="1419"/>
                  <a:pt x="862" y="1377"/>
                </a:cubicBezTo>
                <a:cubicBezTo>
                  <a:pt x="904" y="1335"/>
                  <a:pt x="904" y="1272"/>
                  <a:pt x="862" y="1230"/>
                </a:cubicBezTo>
                <a:close/>
                <a:moveTo>
                  <a:pt x="1395" y="796"/>
                </a:moveTo>
                <a:cubicBezTo>
                  <a:pt x="1432" y="754"/>
                  <a:pt x="1432" y="754"/>
                  <a:pt x="1432" y="754"/>
                </a:cubicBezTo>
                <a:cubicBezTo>
                  <a:pt x="1448" y="770"/>
                  <a:pt x="1448" y="770"/>
                  <a:pt x="1448" y="770"/>
                </a:cubicBezTo>
                <a:cubicBezTo>
                  <a:pt x="1458" y="780"/>
                  <a:pt x="1474" y="780"/>
                  <a:pt x="1489" y="770"/>
                </a:cubicBezTo>
                <a:cubicBezTo>
                  <a:pt x="1536" y="717"/>
                  <a:pt x="1536" y="717"/>
                  <a:pt x="1536" y="717"/>
                </a:cubicBezTo>
                <a:cubicBezTo>
                  <a:pt x="1552" y="707"/>
                  <a:pt x="1552" y="691"/>
                  <a:pt x="1536" y="676"/>
                </a:cubicBezTo>
                <a:cubicBezTo>
                  <a:pt x="1536" y="676"/>
                  <a:pt x="1536" y="676"/>
                  <a:pt x="1536" y="676"/>
                </a:cubicBezTo>
                <a:cubicBezTo>
                  <a:pt x="1416" y="555"/>
                  <a:pt x="1416" y="555"/>
                  <a:pt x="1416" y="555"/>
                </a:cubicBezTo>
                <a:cubicBezTo>
                  <a:pt x="1416" y="555"/>
                  <a:pt x="1416" y="555"/>
                  <a:pt x="1416" y="555"/>
                </a:cubicBezTo>
                <a:cubicBezTo>
                  <a:pt x="1406" y="545"/>
                  <a:pt x="1385" y="545"/>
                  <a:pt x="1374" y="555"/>
                </a:cubicBezTo>
                <a:cubicBezTo>
                  <a:pt x="1322" y="608"/>
                  <a:pt x="1322" y="608"/>
                  <a:pt x="1322" y="608"/>
                </a:cubicBezTo>
                <a:cubicBezTo>
                  <a:pt x="1312" y="618"/>
                  <a:pt x="1312" y="634"/>
                  <a:pt x="1322" y="649"/>
                </a:cubicBezTo>
                <a:cubicBezTo>
                  <a:pt x="1338" y="660"/>
                  <a:pt x="1338" y="660"/>
                  <a:pt x="1338" y="660"/>
                </a:cubicBezTo>
                <a:cubicBezTo>
                  <a:pt x="1301" y="702"/>
                  <a:pt x="1301" y="702"/>
                  <a:pt x="1301" y="702"/>
                </a:cubicBezTo>
                <a:cubicBezTo>
                  <a:pt x="1207" y="623"/>
                  <a:pt x="1098" y="566"/>
                  <a:pt x="977" y="534"/>
                </a:cubicBezTo>
                <a:cubicBezTo>
                  <a:pt x="1045" y="482"/>
                  <a:pt x="1092" y="398"/>
                  <a:pt x="1092" y="304"/>
                </a:cubicBezTo>
                <a:cubicBezTo>
                  <a:pt x="1092" y="136"/>
                  <a:pt x="956" y="0"/>
                  <a:pt x="789" y="0"/>
                </a:cubicBezTo>
                <a:cubicBezTo>
                  <a:pt x="622" y="0"/>
                  <a:pt x="486" y="136"/>
                  <a:pt x="486" y="304"/>
                </a:cubicBezTo>
                <a:cubicBezTo>
                  <a:pt x="486" y="398"/>
                  <a:pt x="533" y="482"/>
                  <a:pt x="601" y="534"/>
                </a:cubicBezTo>
                <a:cubicBezTo>
                  <a:pt x="481" y="566"/>
                  <a:pt x="371" y="623"/>
                  <a:pt x="277" y="702"/>
                </a:cubicBezTo>
                <a:cubicBezTo>
                  <a:pt x="241" y="660"/>
                  <a:pt x="241" y="660"/>
                  <a:pt x="241" y="660"/>
                </a:cubicBezTo>
                <a:cubicBezTo>
                  <a:pt x="256" y="649"/>
                  <a:pt x="256" y="649"/>
                  <a:pt x="256" y="649"/>
                </a:cubicBezTo>
                <a:cubicBezTo>
                  <a:pt x="267" y="634"/>
                  <a:pt x="267" y="618"/>
                  <a:pt x="256" y="608"/>
                </a:cubicBezTo>
                <a:cubicBezTo>
                  <a:pt x="204" y="555"/>
                  <a:pt x="204" y="555"/>
                  <a:pt x="204" y="555"/>
                </a:cubicBezTo>
                <a:cubicBezTo>
                  <a:pt x="194" y="545"/>
                  <a:pt x="173" y="545"/>
                  <a:pt x="162" y="555"/>
                </a:cubicBezTo>
                <a:cubicBezTo>
                  <a:pt x="162" y="555"/>
                  <a:pt x="162" y="555"/>
                  <a:pt x="162" y="555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42" y="676"/>
                  <a:pt x="42" y="676"/>
                  <a:pt x="42" y="676"/>
                </a:cubicBezTo>
                <a:cubicBezTo>
                  <a:pt x="26" y="691"/>
                  <a:pt x="26" y="707"/>
                  <a:pt x="42" y="717"/>
                </a:cubicBezTo>
                <a:cubicBezTo>
                  <a:pt x="89" y="770"/>
                  <a:pt x="89" y="770"/>
                  <a:pt x="89" y="770"/>
                </a:cubicBezTo>
                <a:cubicBezTo>
                  <a:pt x="105" y="780"/>
                  <a:pt x="120" y="780"/>
                  <a:pt x="131" y="770"/>
                </a:cubicBezTo>
                <a:cubicBezTo>
                  <a:pt x="147" y="754"/>
                  <a:pt x="147" y="754"/>
                  <a:pt x="147" y="754"/>
                </a:cubicBezTo>
                <a:cubicBezTo>
                  <a:pt x="183" y="796"/>
                  <a:pt x="183" y="796"/>
                  <a:pt x="183" y="796"/>
                </a:cubicBezTo>
                <a:cubicBezTo>
                  <a:pt x="68" y="932"/>
                  <a:pt x="0" y="1110"/>
                  <a:pt x="0" y="1304"/>
                </a:cubicBezTo>
                <a:cubicBezTo>
                  <a:pt x="0" y="1738"/>
                  <a:pt x="356" y="2094"/>
                  <a:pt x="789" y="2094"/>
                </a:cubicBezTo>
                <a:cubicBezTo>
                  <a:pt x="1223" y="2094"/>
                  <a:pt x="1578" y="1738"/>
                  <a:pt x="1578" y="1304"/>
                </a:cubicBezTo>
                <a:cubicBezTo>
                  <a:pt x="1578" y="1110"/>
                  <a:pt x="1510" y="932"/>
                  <a:pt x="1395" y="796"/>
                </a:cubicBezTo>
                <a:close/>
                <a:moveTo>
                  <a:pt x="585" y="304"/>
                </a:moveTo>
                <a:cubicBezTo>
                  <a:pt x="585" y="189"/>
                  <a:pt x="680" y="100"/>
                  <a:pt x="789" y="100"/>
                </a:cubicBezTo>
                <a:cubicBezTo>
                  <a:pt x="899" y="100"/>
                  <a:pt x="993" y="189"/>
                  <a:pt x="993" y="304"/>
                </a:cubicBezTo>
                <a:cubicBezTo>
                  <a:pt x="993" y="388"/>
                  <a:pt x="936" y="466"/>
                  <a:pt x="857" y="492"/>
                </a:cubicBezTo>
                <a:cubicBezTo>
                  <a:pt x="857" y="361"/>
                  <a:pt x="857" y="361"/>
                  <a:pt x="857" y="361"/>
                </a:cubicBezTo>
                <a:cubicBezTo>
                  <a:pt x="878" y="361"/>
                  <a:pt x="878" y="361"/>
                  <a:pt x="878" y="361"/>
                </a:cubicBezTo>
                <a:cubicBezTo>
                  <a:pt x="894" y="361"/>
                  <a:pt x="904" y="351"/>
                  <a:pt x="904" y="335"/>
                </a:cubicBezTo>
                <a:cubicBezTo>
                  <a:pt x="904" y="262"/>
                  <a:pt x="904" y="262"/>
                  <a:pt x="904" y="262"/>
                </a:cubicBezTo>
                <a:cubicBezTo>
                  <a:pt x="904" y="246"/>
                  <a:pt x="894" y="231"/>
                  <a:pt x="878" y="231"/>
                </a:cubicBezTo>
                <a:cubicBezTo>
                  <a:pt x="878" y="231"/>
                  <a:pt x="878" y="231"/>
                  <a:pt x="878" y="231"/>
                </a:cubicBezTo>
                <a:cubicBezTo>
                  <a:pt x="706" y="231"/>
                  <a:pt x="706" y="231"/>
                  <a:pt x="706" y="231"/>
                </a:cubicBezTo>
                <a:cubicBezTo>
                  <a:pt x="706" y="231"/>
                  <a:pt x="706" y="231"/>
                  <a:pt x="706" y="231"/>
                </a:cubicBezTo>
                <a:cubicBezTo>
                  <a:pt x="690" y="231"/>
                  <a:pt x="674" y="246"/>
                  <a:pt x="674" y="262"/>
                </a:cubicBezTo>
                <a:cubicBezTo>
                  <a:pt x="674" y="335"/>
                  <a:pt x="674" y="335"/>
                  <a:pt x="674" y="335"/>
                </a:cubicBezTo>
                <a:cubicBezTo>
                  <a:pt x="674" y="351"/>
                  <a:pt x="690" y="361"/>
                  <a:pt x="706" y="361"/>
                </a:cubicBezTo>
                <a:cubicBezTo>
                  <a:pt x="721" y="361"/>
                  <a:pt x="721" y="361"/>
                  <a:pt x="721" y="361"/>
                </a:cubicBezTo>
                <a:cubicBezTo>
                  <a:pt x="721" y="492"/>
                  <a:pt x="721" y="492"/>
                  <a:pt x="721" y="492"/>
                </a:cubicBezTo>
                <a:cubicBezTo>
                  <a:pt x="643" y="466"/>
                  <a:pt x="585" y="393"/>
                  <a:pt x="585" y="304"/>
                </a:cubicBezTo>
                <a:close/>
                <a:moveTo>
                  <a:pt x="789" y="1901"/>
                </a:moveTo>
                <a:cubicBezTo>
                  <a:pt x="460" y="1901"/>
                  <a:pt x="194" y="1634"/>
                  <a:pt x="194" y="1304"/>
                </a:cubicBezTo>
                <a:cubicBezTo>
                  <a:pt x="194" y="974"/>
                  <a:pt x="460" y="707"/>
                  <a:pt x="789" y="707"/>
                </a:cubicBezTo>
                <a:cubicBezTo>
                  <a:pt x="1118" y="707"/>
                  <a:pt x="1385" y="974"/>
                  <a:pt x="1385" y="1304"/>
                </a:cubicBezTo>
                <a:cubicBezTo>
                  <a:pt x="1385" y="1634"/>
                  <a:pt x="1118" y="1901"/>
                  <a:pt x="789" y="19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79" name="Freeform 29"/>
          <p:cNvSpPr>
            <a:spLocks noEditPoints="1"/>
          </p:cNvSpPr>
          <p:nvPr/>
        </p:nvSpPr>
        <p:spPr bwMode="black">
          <a:xfrm>
            <a:off x="1075045" y="3508309"/>
            <a:ext cx="586196" cy="618417"/>
          </a:xfrm>
          <a:custGeom>
            <a:avLst/>
            <a:gdLst>
              <a:gd name="T0" fmla="*/ 43 w 1324"/>
              <a:gd name="T1" fmla="*/ 748 h 1424"/>
              <a:gd name="T2" fmla="*/ 54 w 1324"/>
              <a:gd name="T3" fmla="*/ 651 h 1424"/>
              <a:gd name="T4" fmla="*/ 43 w 1324"/>
              <a:gd name="T5" fmla="*/ 557 h 1424"/>
              <a:gd name="T6" fmla="*/ 148 w 1324"/>
              <a:gd name="T7" fmla="*/ 557 h 1424"/>
              <a:gd name="T8" fmla="*/ 137 w 1324"/>
              <a:gd name="T9" fmla="*/ 651 h 1424"/>
              <a:gd name="T10" fmla="*/ 191 w 1324"/>
              <a:gd name="T11" fmla="*/ 705 h 1424"/>
              <a:gd name="T12" fmla="*/ 94 w 1324"/>
              <a:gd name="T13" fmla="*/ 694 h 1424"/>
              <a:gd name="T14" fmla="*/ 43 w 1324"/>
              <a:gd name="T15" fmla="*/ 748 h 1424"/>
              <a:gd name="T16" fmla="*/ 469 w 1324"/>
              <a:gd name="T17" fmla="*/ 682 h 1424"/>
              <a:gd name="T18" fmla="*/ 481 w 1324"/>
              <a:gd name="T19" fmla="*/ 588 h 1424"/>
              <a:gd name="T20" fmla="*/ 375 w 1324"/>
              <a:gd name="T21" fmla="*/ 588 h 1424"/>
              <a:gd name="T22" fmla="*/ 387 w 1324"/>
              <a:gd name="T23" fmla="*/ 682 h 1424"/>
              <a:gd name="T24" fmla="*/ 375 w 1324"/>
              <a:gd name="T25" fmla="*/ 776 h 1424"/>
              <a:gd name="T26" fmla="*/ 427 w 1324"/>
              <a:gd name="T27" fmla="*/ 725 h 1424"/>
              <a:gd name="T28" fmla="*/ 523 w 1324"/>
              <a:gd name="T29" fmla="*/ 733 h 1424"/>
              <a:gd name="T30" fmla="*/ 520 w 1324"/>
              <a:gd name="T31" fmla="*/ 733 h 1424"/>
              <a:gd name="T32" fmla="*/ 833 w 1324"/>
              <a:gd name="T33" fmla="*/ 733 h 1424"/>
              <a:gd name="T34" fmla="*/ 938 w 1324"/>
              <a:gd name="T35" fmla="*/ 733 h 1424"/>
              <a:gd name="T36" fmla="*/ 978 w 1324"/>
              <a:gd name="T37" fmla="*/ 691 h 1424"/>
              <a:gd name="T38" fmla="*/ 978 w 1324"/>
              <a:gd name="T39" fmla="*/ 585 h 1424"/>
              <a:gd name="T40" fmla="*/ 884 w 1324"/>
              <a:gd name="T41" fmla="*/ 597 h 1424"/>
              <a:gd name="T42" fmla="*/ 790 w 1324"/>
              <a:gd name="T43" fmla="*/ 585 h 1424"/>
              <a:gd name="T44" fmla="*/ 790 w 1324"/>
              <a:gd name="T45" fmla="*/ 691 h 1424"/>
              <a:gd name="T46" fmla="*/ 830 w 1324"/>
              <a:gd name="T47" fmla="*/ 733 h 1424"/>
              <a:gd name="T48" fmla="*/ 716 w 1324"/>
              <a:gd name="T49" fmla="*/ 882 h 1424"/>
              <a:gd name="T50" fmla="*/ 212 w 1324"/>
              <a:gd name="T51" fmla="*/ 67 h 1424"/>
              <a:gd name="T52" fmla="*/ 271 w 1324"/>
              <a:gd name="T53" fmla="*/ 0 h 1424"/>
              <a:gd name="T54" fmla="*/ 157 w 1324"/>
              <a:gd name="T55" fmla="*/ 202 h 1424"/>
              <a:gd name="T56" fmla="*/ 184 w 1324"/>
              <a:gd name="T57" fmla="*/ 117 h 1424"/>
              <a:gd name="T58" fmla="*/ 659 w 1324"/>
              <a:gd name="T59" fmla="*/ 882 h 1424"/>
              <a:gd name="T60" fmla="*/ 600 w 1324"/>
              <a:gd name="T61" fmla="*/ 1209 h 1424"/>
              <a:gd name="T62" fmla="*/ 497 w 1324"/>
              <a:gd name="T63" fmla="*/ 1319 h 1424"/>
              <a:gd name="T64" fmla="*/ 707 w 1324"/>
              <a:gd name="T65" fmla="*/ 1319 h 1424"/>
              <a:gd name="T66" fmla="*/ 1124 w 1324"/>
              <a:gd name="T67" fmla="*/ 684 h 1424"/>
              <a:gd name="T68" fmla="*/ 1185 w 1324"/>
              <a:gd name="T69" fmla="*/ 620 h 1424"/>
              <a:gd name="T70" fmla="*/ 1064 w 1324"/>
              <a:gd name="T71" fmla="*/ 817 h 1424"/>
              <a:gd name="T72" fmla="*/ 1094 w 1324"/>
              <a:gd name="T73" fmla="*/ 733 h 1424"/>
              <a:gd name="T74" fmla="*/ 1037 w 1324"/>
              <a:gd name="T75" fmla="*/ 1012 h 1424"/>
              <a:gd name="T76" fmla="*/ 938 w 1324"/>
              <a:gd name="T77" fmla="*/ 1066 h 1424"/>
              <a:gd name="T78" fmla="*/ 762 w 1324"/>
              <a:gd name="T79" fmla="*/ 1143 h 1424"/>
              <a:gd name="T80" fmla="*/ 972 w 1324"/>
              <a:gd name="T81" fmla="*/ 1143 h 1424"/>
              <a:gd name="T82" fmla="*/ 1308 w 1324"/>
              <a:gd name="T83" fmla="*/ 831 h 1424"/>
              <a:gd name="T84" fmla="*/ 1124 w 1324"/>
              <a:gd name="T85" fmla="*/ 684 h 1424"/>
              <a:gd name="T86" fmla="*/ 288 w 1324"/>
              <a:gd name="T87" fmla="*/ 1133 h 1424"/>
              <a:gd name="T88" fmla="*/ 237 w 1324"/>
              <a:gd name="T89" fmla="*/ 817 h 1424"/>
              <a:gd name="T90" fmla="*/ 23 w 1324"/>
              <a:gd name="T91" fmla="*/ 841 h 1424"/>
              <a:gd name="T92" fmla="*/ 113 w 1324"/>
              <a:gd name="T93" fmla="*/ 866 h 1424"/>
              <a:gd name="T94" fmla="*/ 199 w 1324"/>
              <a:gd name="T95" fmla="*/ 1237 h 1424"/>
              <a:gd name="T96" fmla="*/ 410 w 1324"/>
              <a:gd name="T97" fmla="*/ 1237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24" h="1424">
                <a:moveTo>
                  <a:pt x="43" y="748"/>
                </a:moveTo>
                <a:cubicBezTo>
                  <a:pt x="43" y="748"/>
                  <a:pt x="43" y="748"/>
                  <a:pt x="43" y="748"/>
                </a:cubicBezTo>
                <a:cubicBezTo>
                  <a:pt x="0" y="705"/>
                  <a:pt x="0" y="705"/>
                  <a:pt x="0" y="705"/>
                </a:cubicBezTo>
                <a:cubicBezTo>
                  <a:pt x="54" y="651"/>
                  <a:pt x="54" y="651"/>
                  <a:pt x="54" y="651"/>
                </a:cubicBezTo>
                <a:cubicBezTo>
                  <a:pt x="0" y="600"/>
                  <a:pt x="0" y="600"/>
                  <a:pt x="0" y="600"/>
                </a:cubicBezTo>
                <a:cubicBezTo>
                  <a:pt x="43" y="557"/>
                  <a:pt x="43" y="557"/>
                  <a:pt x="43" y="557"/>
                </a:cubicBezTo>
                <a:cubicBezTo>
                  <a:pt x="94" y="611"/>
                  <a:pt x="94" y="611"/>
                  <a:pt x="94" y="611"/>
                </a:cubicBezTo>
                <a:cubicBezTo>
                  <a:pt x="148" y="557"/>
                  <a:pt x="148" y="557"/>
                  <a:pt x="148" y="557"/>
                </a:cubicBezTo>
                <a:cubicBezTo>
                  <a:pt x="191" y="600"/>
                  <a:pt x="191" y="600"/>
                  <a:pt x="191" y="600"/>
                </a:cubicBezTo>
                <a:cubicBezTo>
                  <a:pt x="137" y="651"/>
                  <a:pt x="137" y="651"/>
                  <a:pt x="137" y="651"/>
                </a:cubicBezTo>
                <a:cubicBezTo>
                  <a:pt x="188" y="702"/>
                  <a:pt x="188" y="702"/>
                  <a:pt x="188" y="702"/>
                </a:cubicBezTo>
                <a:cubicBezTo>
                  <a:pt x="191" y="705"/>
                  <a:pt x="191" y="705"/>
                  <a:pt x="191" y="705"/>
                </a:cubicBezTo>
                <a:cubicBezTo>
                  <a:pt x="148" y="748"/>
                  <a:pt x="148" y="748"/>
                  <a:pt x="148" y="748"/>
                </a:cubicBezTo>
                <a:cubicBezTo>
                  <a:pt x="94" y="694"/>
                  <a:pt x="94" y="694"/>
                  <a:pt x="94" y="694"/>
                </a:cubicBezTo>
                <a:cubicBezTo>
                  <a:pt x="43" y="745"/>
                  <a:pt x="43" y="745"/>
                  <a:pt x="43" y="745"/>
                </a:cubicBezTo>
                <a:cubicBezTo>
                  <a:pt x="43" y="748"/>
                  <a:pt x="43" y="748"/>
                  <a:pt x="43" y="748"/>
                </a:cubicBezTo>
                <a:close/>
                <a:moveTo>
                  <a:pt x="520" y="733"/>
                </a:moveTo>
                <a:cubicBezTo>
                  <a:pt x="469" y="682"/>
                  <a:pt x="469" y="682"/>
                  <a:pt x="469" y="682"/>
                </a:cubicBezTo>
                <a:cubicBezTo>
                  <a:pt x="523" y="628"/>
                  <a:pt x="523" y="628"/>
                  <a:pt x="523" y="628"/>
                </a:cubicBezTo>
                <a:cubicBezTo>
                  <a:pt x="481" y="588"/>
                  <a:pt x="481" y="588"/>
                  <a:pt x="481" y="588"/>
                </a:cubicBezTo>
                <a:cubicBezTo>
                  <a:pt x="427" y="640"/>
                  <a:pt x="427" y="640"/>
                  <a:pt x="427" y="640"/>
                </a:cubicBezTo>
                <a:cubicBezTo>
                  <a:pt x="375" y="588"/>
                  <a:pt x="375" y="588"/>
                  <a:pt x="375" y="588"/>
                </a:cubicBezTo>
                <a:cubicBezTo>
                  <a:pt x="333" y="628"/>
                  <a:pt x="333" y="628"/>
                  <a:pt x="333" y="628"/>
                </a:cubicBezTo>
                <a:cubicBezTo>
                  <a:pt x="387" y="682"/>
                  <a:pt x="387" y="682"/>
                  <a:pt x="387" y="682"/>
                </a:cubicBezTo>
                <a:cubicBezTo>
                  <a:pt x="333" y="733"/>
                  <a:pt x="333" y="733"/>
                  <a:pt x="333" y="733"/>
                </a:cubicBez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ubicBezTo>
                  <a:pt x="427" y="725"/>
                  <a:pt x="427" y="725"/>
                  <a:pt x="427" y="725"/>
                </a:cubicBezTo>
                <a:cubicBezTo>
                  <a:pt x="481" y="776"/>
                  <a:pt x="481" y="776"/>
                  <a:pt x="481" y="776"/>
                </a:cubicBezTo>
                <a:cubicBezTo>
                  <a:pt x="523" y="733"/>
                  <a:pt x="523" y="733"/>
                  <a:pt x="523" y="733"/>
                </a:cubicBezTo>
                <a:cubicBezTo>
                  <a:pt x="520" y="733"/>
                  <a:pt x="520" y="733"/>
                  <a:pt x="520" y="733"/>
                </a:cubicBezTo>
                <a:cubicBezTo>
                  <a:pt x="520" y="733"/>
                  <a:pt x="520" y="733"/>
                  <a:pt x="520" y="733"/>
                </a:cubicBezTo>
                <a:close/>
                <a:moveTo>
                  <a:pt x="830" y="733"/>
                </a:moveTo>
                <a:cubicBezTo>
                  <a:pt x="833" y="733"/>
                  <a:pt x="833" y="733"/>
                  <a:pt x="833" y="733"/>
                </a:cubicBezTo>
                <a:cubicBezTo>
                  <a:pt x="884" y="682"/>
                  <a:pt x="884" y="682"/>
                  <a:pt x="884" y="682"/>
                </a:cubicBezTo>
                <a:cubicBezTo>
                  <a:pt x="938" y="733"/>
                  <a:pt x="938" y="733"/>
                  <a:pt x="938" y="733"/>
                </a:cubicBezTo>
                <a:cubicBezTo>
                  <a:pt x="978" y="691"/>
                  <a:pt x="978" y="691"/>
                  <a:pt x="978" y="691"/>
                </a:cubicBezTo>
                <a:cubicBezTo>
                  <a:pt x="978" y="691"/>
                  <a:pt x="978" y="691"/>
                  <a:pt x="978" y="691"/>
                </a:cubicBezTo>
                <a:cubicBezTo>
                  <a:pt x="927" y="640"/>
                  <a:pt x="927" y="640"/>
                  <a:pt x="927" y="640"/>
                </a:cubicBezTo>
                <a:cubicBezTo>
                  <a:pt x="978" y="585"/>
                  <a:pt x="978" y="585"/>
                  <a:pt x="978" y="585"/>
                </a:cubicBezTo>
                <a:cubicBezTo>
                  <a:pt x="938" y="546"/>
                  <a:pt x="938" y="546"/>
                  <a:pt x="938" y="546"/>
                </a:cubicBezTo>
                <a:cubicBezTo>
                  <a:pt x="884" y="597"/>
                  <a:pt x="884" y="597"/>
                  <a:pt x="884" y="597"/>
                </a:cubicBezTo>
                <a:cubicBezTo>
                  <a:pt x="830" y="546"/>
                  <a:pt x="830" y="546"/>
                  <a:pt x="830" y="546"/>
                </a:cubicBezTo>
                <a:cubicBezTo>
                  <a:pt x="790" y="585"/>
                  <a:pt x="790" y="585"/>
                  <a:pt x="790" y="585"/>
                </a:cubicBezTo>
                <a:cubicBezTo>
                  <a:pt x="841" y="640"/>
                  <a:pt x="841" y="640"/>
                  <a:pt x="841" y="640"/>
                </a:cubicBezTo>
                <a:cubicBezTo>
                  <a:pt x="790" y="691"/>
                  <a:pt x="790" y="691"/>
                  <a:pt x="790" y="691"/>
                </a:cubicBezTo>
                <a:cubicBezTo>
                  <a:pt x="830" y="733"/>
                  <a:pt x="830" y="733"/>
                  <a:pt x="830" y="733"/>
                </a:cubicBezTo>
                <a:cubicBezTo>
                  <a:pt x="830" y="733"/>
                  <a:pt x="830" y="733"/>
                  <a:pt x="830" y="733"/>
                </a:cubicBezTo>
                <a:close/>
                <a:moveTo>
                  <a:pt x="654" y="1227"/>
                </a:moveTo>
                <a:cubicBezTo>
                  <a:pt x="676" y="1171"/>
                  <a:pt x="716" y="1043"/>
                  <a:pt x="716" y="882"/>
                </a:cubicBezTo>
                <a:cubicBezTo>
                  <a:pt x="716" y="755"/>
                  <a:pt x="691" y="609"/>
                  <a:pt x="610" y="462"/>
                </a:cubicBezTo>
                <a:cubicBezTo>
                  <a:pt x="534" y="324"/>
                  <a:pt x="409" y="186"/>
                  <a:pt x="212" y="67"/>
                </a:cubicBezTo>
                <a:cubicBezTo>
                  <a:pt x="284" y="47"/>
                  <a:pt x="284" y="47"/>
                  <a:pt x="284" y="47"/>
                </a:cubicBezTo>
                <a:cubicBezTo>
                  <a:pt x="271" y="0"/>
                  <a:pt x="271" y="0"/>
                  <a:pt x="271" y="0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57" y="202"/>
                  <a:pt x="157" y="202"/>
                  <a:pt x="157" y="202"/>
                </a:cubicBezTo>
                <a:cubicBezTo>
                  <a:pt x="204" y="189"/>
                  <a:pt x="204" y="189"/>
                  <a:pt x="204" y="189"/>
                </a:cubicBezTo>
                <a:cubicBezTo>
                  <a:pt x="184" y="117"/>
                  <a:pt x="184" y="117"/>
                  <a:pt x="184" y="117"/>
                </a:cubicBezTo>
                <a:cubicBezTo>
                  <a:pt x="373" y="232"/>
                  <a:pt x="490" y="361"/>
                  <a:pt x="561" y="490"/>
                </a:cubicBezTo>
                <a:cubicBezTo>
                  <a:pt x="636" y="627"/>
                  <a:pt x="659" y="763"/>
                  <a:pt x="659" y="882"/>
                </a:cubicBezTo>
                <a:cubicBezTo>
                  <a:pt x="659" y="983"/>
                  <a:pt x="642" y="1072"/>
                  <a:pt x="624" y="1135"/>
                </a:cubicBezTo>
                <a:cubicBezTo>
                  <a:pt x="616" y="1166"/>
                  <a:pt x="607" y="1191"/>
                  <a:pt x="600" y="1209"/>
                </a:cubicBezTo>
                <a:cubicBezTo>
                  <a:pt x="600" y="1210"/>
                  <a:pt x="599" y="1212"/>
                  <a:pt x="598" y="1213"/>
                </a:cubicBezTo>
                <a:cubicBezTo>
                  <a:pt x="542" y="1216"/>
                  <a:pt x="497" y="1262"/>
                  <a:pt x="497" y="1319"/>
                </a:cubicBezTo>
                <a:cubicBezTo>
                  <a:pt x="497" y="1377"/>
                  <a:pt x="544" y="1424"/>
                  <a:pt x="603" y="1424"/>
                </a:cubicBezTo>
                <a:cubicBezTo>
                  <a:pt x="660" y="1424"/>
                  <a:pt x="707" y="1377"/>
                  <a:pt x="707" y="1319"/>
                </a:cubicBezTo>
                <a:cubicBezTo>
                  <a:pt x="707" y="1279"/>
                  <a:pt x="686" y="1245"/>
                  <a:pt x="654" y="1227"/>
                </a:cubicBezTo>
                <a:close/>
                <a:moveTo>
                  <a:pt x="1124" y="684"/>
                </a:moveTo>
                <a:cubicBezTo>
                  <a:pt x="1197" y="666"/>
                  <a:pt x="1197" y="666"/>
                  <a:pt x="1197" y="666"/>
                </a:cubicBezTo>
                <a:cubicBezTo>
                  <a:pt x="1185" y="620"/>
                  <a:pt x="1185" y="620"/>
                  <a:pt x="1185" y="620"/>
                </a:cubicBezTo>
                <a:cubicBezTo>
                  <a:pt x="1026" y="658"/>
                  <a:pt x="1026" y="658"/>
                  <a:pt x="1026" y="658"/>
                </a:cubicBezTo>
                <a:cubicBezTo>
                  <a:pt x="1064" y="817"/>
                  <a:pt x="1064" y="817"/>
                  <a:pt x="1064" y="817"/>
                </a:cubicBezTo>
                <a:cubicBezTo>
                  <a:pt x="1112" y="805"/>
                  <a:pt x="1112" y="805"/>
                  <a:pt x="1112" y="805"/>
                </a:cubicBezTo>
                <a:cubicBezTo>
                  <a:pt x="1094" y="733"/>
                  <a:pt x="1094" y="733"/>
                  <a:pt x="1094" y="733"/>
                </a:cubicBezTo>
                <a:cubicBezTo>
                  <a:pt x="1244" y="824"/>
                  <a:pt x="1244" y="824"/>
                  <a:pt x="1244" y="824"/>
                </a:cubicBezTo>
                <a:cubicBezTo>
                  <a:pt x="1179" y="911"/>
                  <a:pt x="1101" y="972"/>
                  <a:pt x="1037" y="1012"/>
                </a:cubicBezTo>
                <a:cubicBezTo>
                  <a:pt x="1003" y="1034"/>
                  <a:pt x="972" y="1049"/>
                  <a:pt x="951" y="1059"/>
                </a:cubicBezTo>
                <a:cubicBezTo>
                  <a:pt x="946" y="1062"/>
                  <a:pt x="941" y="1064"/>
                  <a:pt x="938" y="1066"/>
                </a:cubicBezTo>
                <a:cubicBezTo>
                  <a:pt x="919" y="1048"/>
                  <a:pt x="894" y="1038"/>
                  <a:pt x="867" y="1038"/>
                </a:cubicBezTo>
                <a:cubicBezTo>
                  <a:pt x="809" y="1038"/>
                  <a:pt x="762" y="1085"/>
                  <a:pt x="762" y="1143"/>
                </a:cubicBezTo>
                <a:cubicBezTo>
                  <a:pt x="762" y="1201"/>
                  <a:pt x="809" y="1248"/>
                  <a:pt x="867" y="1248"/>
                </a:cubicBezTo>
                <a:cubicBezTo>
                  <a:pt x="925" y="1248"/>
                  <a:pt x="972" y="1201"/>
                  <a:pt x="972" y="1143"/>
                </a:cubicBezTo>
                <a:cubicBezTo>
                  <a:pt x="972" y="1133"/>
                  <a:pt x="970" y="1123"/>
                  <a:pt x="968" y="1114"/>
                </a:cubicBezTo>
                <a:cubicBezTo>
                  <a:pt x="1035" y="1084"/>
                  <a:pt x="1194" y="999"/>
                  <a:pt x="1308" y="831"/>
                </a:cubicBezTo>
                <a:cubicBezTo>
                  <a:pt x="1324" y="807"/>
                  <a:pt x="1324" y="807"/>
                  <a:pt x="1324" y="807"/>
                </a:cubicBezTo>
                <a:lnTo>
                  <a:pt x="1124" y="684"/>
                </a:lnTo>
                <a:close/>
                <a:moveTo>
                  <a:pt x="304" y="1132"/>
                </a:moveTo>
                <a:cubicBezTo>
                  <a:pt x="299" y="1132"/>
                  <a:pt x="293" y="1132"/>
                  <a:pt x="288" y="1133"/>
                </a:cubicBezTo>
                <a:cubicBezTo>
                  <a:pt x="166" y="845"/>
                  <a:pt x="166" y="845"/>
                  <a:pt x="166" y="845"/>
                </a:cubicBezTo>
                <a:cubicBezTo>
                  <a:pt x="237" y="817"/>
                  <a:pt x="237" y="817"/>
                  <a:pt x="237" y="817"/>
                </a:cubicBezTo>
                <a:cubicBezTo>
                  <a:pt x="216" y="765"/>
                  <a:pt x="216" y="765"/>
                  <a:pt x="216" y="765"/>
                </a:cubicBezTo>
                <a:cubicBezTo>
                  <a:pt x="23" y="841"/>
                  <a:pt x="23" y="841"/>
                  <a:pt x="23" y="841"/>
                </a:cubicBezTo>
                <a:cubicBezTo>
                  <a:pt x="45" y="894"/>
                  <a:pt x="45" y="894"/>
                  <a:pt x="45" y="894"/>
                </a:cubicBezTo>
                <a:cubicBezTo>
                  <a:pt x="113" y="866"/>
                  <a:pt x="113" y="866"/>
                  <a:pt x="113" y="866"/>
                </a:cubicBezTo>
                <a:cubicBezTo>
                  <a:pt x="236" y="1156"/>
                  <a:pt x="236" y="1156"/>
                  <a:pt x="236" y="1156"/>
                </a:cubicBezTo>
                <a:cubicBezTo>
                  <a:pt x="213" y="1176"/>
                  <a:pt x="199" y="1205"/>
                  <a:pt x="199" y="1237"/>
                </a:cubicBezTo>
                <a:cubicBezTo>
                  <a:pt x="199" y="1295"/>
                  <a:pt x="246" y="1342"/>
                  <a:pt x="304" y="1342"/>
                </a:cubicBezTo>
                <a:cubicBezTo>
                  <a:pt x="362" y="1342"/>
                  <a:pt x="410" y="1295"/>
                  <a:pt x="410" y="1237"/>
                </a:cubicBezTo>
                <a:cubicBezTo>
                  <a:pt x="410" y="1179"/>
                  <a:pt x="362" y="1132"/>
                  <a:pt x="304" y="1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80" name="Oval 86"/>
          <p:cNvSpPr/>
          <p:nvPr/>
        </p:nvSpPr>
        <p:spPr bwMode="auto">
          <a:xfrm>
            <a:off x="840201" y="5515578"/>
            <a:ext cx="1055884" cy="1055884"/>
          </a:xfrm>
          <a:prstGeom prst="ellipse">
            <a:avLst/>
          </a:prstGeom>
          <a:solidFill>
            <a:srgbClr val="002050"/>
          </a:solidFill>
          <a:ln w="762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Freeform 18"/>
          <p:cNvSpPr>
            <a:spLocks noEditPoints="1"/>
          </p:cNvSpPr>
          <p:nvPr/>
        </p:nvSpPr>
        <p:spPr bwMode="auto">
          <a:xfrm>
            <a:off x="1140745" y="5694868"/>
            <a:ext cx="454797" cy="697305"/>
          </a:xfrm>
          <a:custGeom>
            <a:avLst/>
            <a:gdLst>
              <a:gd name="T0" fmla="*/ 3672 w 3672"/>
              <a:gd name="T1" fmla="*/ 1713 h 5630"/>
              <a:gd name="T2" fmla="*/ 1959 w 3672"/>
              <a:gd name="T3" fmla="*/ 1713 h 5630"/>
              <a:gd name="T4" fmla="*/ 1959 w 3672"/>
              <a:gd name="T5" fmla="*/ 0 h 5630"/>
              <a:gd name="T6" fmla="*/ 3672 w 3672"/>
              <a:gd name="T7" fmla="*/ 0 h 5630"/>
              <a:gd name="T8" fmla="*/ 3672 w 3672"/>
              <a:gd name="T9" fmla="*/ 1713 h 5630"/>
              <a:gd name="T10" fmla="*/ 3672 w 3672"/>
              <a:gd name="T11" fmla="*/ 1713 h 5630"/>
              <a:gd name="T12" fmla="*/ 3672 w 3672"/>
              <a:gd name="T13" fmla="*/ 1713 h 5630"/>
              <a:gd name="T14" fmla="*/ 1536 w 3672"/>
              <a:gd name="T15" fmla="*/ 178 h 5630"/>
              <a:gd name="T16" fmla="*/ 178 w 3672"/>
              <a:gd name="T17" fmla="*/ 178 h 5630"/>
              <a:gd name="T18" fmla="*/ 178 w 3672"/>
              <a:gd name="T19" fmla="*/ 1533 h 5630"/>
              <a:gd name="T20" fmla="*/ 1536 w 3672"/>
              <a:gd name="T21" fmla="*/ 1533 h 5630"/>
              <a:gd name="T22" fmla="*/ 1536 w 3672"/>
              <a:gd name="T23" fmla="*/ 178 h 5630"/>
              <a:gd name="T24" fmla="*/ 1536 w 3672"/>
              <a:gd name="T25" fmla="*/ 178 h 5630"/>
              <a:gd name="T26" fmla="*/ 1536 w 3672"/>
              <a:gd name="T27" fmla="*/ 178 h 5630"/>
              <a:gd name="T28" fmla="*/ 1713 w 3672"/>
              <a:gd name="T29" fmla="*/ 0 h 5630"/>
              <a:gd name="T30" fmla="*/ 1713 w 3672"/>
              <a:gd name="T31" fmla="*/ 1713 h 5630"/>
              <a:gd name="T32" fmla="*/ 0 w 3672"/>
              <a:gd name="T33" fmla="*/ 1713 h 5630"/>
              <a:gd name="T34" fmla="*/ 0 w 3672"/>
              <a:gd name="T35" fmla="*/ 0 h 5630"/>
              <a:gd name="T36" fmla="*/ 1713 w 3672"/>
              <a:gd name="T37" fmla="*/ 0 h 5630"/>
              <a:gd name="T38" fmla="*/ 1713 w 3672"/>
              <a:gd name="T39" fmla="*/ 0 h 5630"/>
              <a:gd name="T40" fmla="*/ 1713 w 3672"/>
              <a:gd name="T41" fmla="*/ 0 h 5630"/>
              <a:gd name="T42" fmla="*/ 1713 w 3672"/>
              <a:gd name="T43" fmla="*/ 0 h 5630"/>
              <a:gd name="T44" fmla="*/ 1536 w 3672"/>
              <a:gd name="T45" fmla="*/ 4097 h 5630"/>
              <a:gd name="T46" fmla="*/ 178 w 3672"/>
              <a:gd name="T47" fmla="*/ 4097 h 5630"/>
              <a:gd name="T48" fmla="*/ 178 w 3672"/>
              <a:gd name="T49" fmla="*/ 5452 h 5630"/>
              <a:gd name="T50" fmla="*/ 1536 w 3672"/>
              <a:gd name="T51" fmla="*/ 5452 h 5630"/>
              <a:gd name="T52" fmla="*/ 1536 w 3672"/>
              <a:gd name="T53" fmla="*/ 4097 h 5630"/>
              <a:gd name="T54" fmla="*/ 1536 w 3672"/>
              <a:gd name="T55" fmla="*/ 4097 h 5630"/>
              <a:gd name="T56" fmla="*/ 1536 w 3672"/>
              <a:gd name="T57" fmla="*/ 4097 h 5630"/>
              <a:gd name="T58" fmla="*/ 1713 w 3672"/>
              <a:gd name="T59" fmla="*/ 3917 h 5630"/>
              <a:gd name="T60" fmla="*/ 1713 w 3672"/>
              <a:gd name="T61" fmla="*/ 5630 h 5630"/>
              <a:gd name="T62" fmla="*/ 0 w 3672"/>
              <a:gd name="T63" fmla="*/ 5630 h 5630"/>
              <a:gd name="T64" fmla="*/ 0 w 3672"/>
              <a:gd name="T65" fmla="*/ 3917 h 5630"/>
              <a:gd name="T66" fmla="*/ 1713 w 3672"/>
              <a:gd name="T67" fmla="*/ 3917 h 5630"/>
              <a:gd name="T68" fmla="*/ 1713 w 3672"/>
              <a:gd name="T69" fmla="*/ 3917 h 5630"/>
              <a:gd name="T70" fmla="*/ 1713 w 3672"/>
              <a:gd name="T71" fmla="*/ 3917 h 5630"/>
              <a:gd name="T72" fmla="*/ 1713 w 3672"/>
              <a:gd name="T73" fmla="*/ 3917 h 5630"/>
              <a:gd name="T74" fmla="*/ 3495 w 3672"/>
              <a:gd name="T75" fmla="*/ 2136 h 5630"/>
              <a:gd name="T76" fmla="*/ 178 w 3672"/>
              <a:gd name="T77" fmla="*/ 2136 h 5630"/>
              <a:gd name="T78" fmla="*/ 178 w 3672"/>
              <a:gd name="T79" fmla="*/ 3494 h 5630"/>
              <a:gd name="T80" fmla="*/ 3495 w 3672"/>
              <a:gd name="T81" fmla="*/ 3494 h 5630"/>
              <a:gd name="T82" fmla="*/ 3495 w 3672"/>
              <a:gd name="T83" fmla="*/ 2136 h 5630"/>
              <a:gd name="T84" fmla="*/ 3495 w 3672"/>
              <a:gd name="T85" fmla="*/ 2136 h 5630"/>
              <a:gd name="T86" fmla="*/ 3495 w 3672"/>
              <a:gd name="T87" fmla="*/ 2136 h 5630"/>
              <a:gd name="T88" fmla="*/ 3672 w 3672"/>
              <a:gd name="T89" fmla="*/ 1956 h 5630"/>
              <a:gd name="T90" fmla="*/ 3672 w 3672"/>
              <a:gd name="T91" fmla="*/ 3674 h 5630"/>
              <a:gd name="T92" fmla="*/ 0 w 3672"/>
              <a:gd name="T93" fmla="*/ 3674 h 5630"/>
              <a:gd name="T94" fmla="*/ 0 w 3672"/>
              <a:gd name="T95" fmla="*/ 1956 h 5630"/>
              <a:gd name="T96" fmla="*/ 3672 w 3672"/>
              <a:gd name="T97" fmla="*/ 1956 h 5630"/>
              <a:gd name="T98" fmla="*/ 3672 w 3672"/>
              <a:gd name="T99" fmla="*/ 1956 h 5630"/>
              <a:gd name="T100" fmla="*/ 3672 w 3672"/>
              <a:gd name="T101" fmla="*/ 1956 h 5630"/>
              <a:gd name="T102" fmla="*/ 3672 w 3672"/>
              <a:gd name="T103" fmla="*/ 1956 h 5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72" h="5630">
                <a:moveTo>
                  <a:pt x="3672" y="1713"/>
                </a:moveTo>
                <a:lnTo>
                  <a:pt x="1959" y="1713"/>
                </a:lnTo>
                <a:lnTo>
                  <a:pt x="1959" y="0"/>
                </a:lnTo>
                <a:lnTo>
                  <a:pt x="3672" y="0"/>
                </a:lnTo>
                <a:lnTo>
                  <a:pt x="3672" y="1713"/>
                </a:lnTo>
                <a:lnTo>
                  <a:pt x="3672" y="1713"/>
                </a:lnTo>
                <a:lnTo>
                  <a:pt x="3672" y="1713"/>
                </a:lnTo>
                <a:close/>
                <a:moveTo>
                  <a:pt x="1536" y="178"/>
                </a:moveTo>
                <a:lnTo>
                  <a:pt x="178" y="178"/>
                </a:lnTo>
                <a:lnTo>
                  <a:pt x="178" y="1533"/>
                </a:lnTo>
                <a:lnTo>
                  <a:pt x="1536" y="1533"/>
                </a:lnTo>
                <a:lnTo>
                  <a:pt x="1536" y="178"/>
                </a:lnTo>
                <a:lnTo>
                  <a:pt x="1536" y="178"/>
                </a:lnTo>
                <a:lnTo>
                  <a:pt x="1536" y="178"/>
                </a:lnTo>
                <a:close/>
                <a:moveTo>
                  <a:pt x="1713" y="0"/>
                </a:moveTo>
                <a:lnTo>
                  <a:pt x="1713" y="1713"/>
                </a:lnTo>
                <a:lnTo>
                  <a:pt x="0" y="1713"/>
                </a:lnTo>
                <a:lnTo>
                  <a:pt x="0" y="0"/>
                </a:lnTo>
                <a:lnTo>
                  <a:pt x="1713" y="0"/>
                </a:lnTo>
                <a:lnTo>
                  <a:pt x="1713" y="0"/>
                </a:lnTo>
                <a:lnTo>
                  <a:pt x="1713" y="0"/>
                </a:lnTo>
                <a:lnTo>
                  <a:pt x="1713" y="0"/>
                </a:lnTo>
                <a:close/>
                <a:moveTo>
                  <a:pt x="1536" y="4097"/>
                </a:moveTo>
                <a:lnTo>
                  <a:pt x="178" y="4097"/>
                </a:lnTo>
                <a:lnTo>
                  <a:pt x="178" y="5452"/>
                </a:lnTo>
                <a:lnTo>
                  <a:pt x="1536" y="5452"/>
                </a:lnTo>
                <a:lnTo>
                  <a:pt x="1536" y="4097"/>
                </a:lnTo>
                <a:lnTo>
                  <a:pt x="1536" y="4097"/>
                </a:lnTo>
                <a:lnTo>
                  <a:pt x="1536" y="4097"/>
                </a:lnTo>
                <a:close/>
                <a:moveTo>
                  <a:pt x="1713" y="3917"/>
                </a:moveTo>
                <a:lnTo>
                  <a:pt x="1713" y="5630"/>
                </a:lnTo>
                <a:lnTo>
                  <a:pt x="0" y="5630"/>
                </a:lnTo>
                <a:lnTo>
                  <a:pt x="0" y="3917"/>
                </a:lnTo>
                <a:lnTo>
                  <a:pt x="1713" y="3917"/>
                </a:lnTo>
                <a:lnTo>
                  <a:pt x="1713" y="3917"/>
                </a:lnTo>
                <a:lnTo>
                  <a:pt x="1713" y="3917"/>
                </a:lnTo>
                <a:lnTo>
                  <a:pt x="1713" y="3917"/>
                </a:lnTo>
                <a:close/>
                <a:moveTo>
                  <a:pt x="3495" y="2136"/>
                </a:moveTo>
                <a:lnTo>
                  <a:pt x="178" y="2136"/>
                </a:lnTo>
                <a:lnTo>
                  <a:pt x="178" y="3494"/>
                </a:lnTo>
                <a:lnTo>
                  <a:pt x="3495" y="3494"/>
                </a:lnTo>
                <a:lnTo>
                  <a:pt x="3495" y="2136"/>
                </a:lnTo>
                <a:lnTo>
                  <a:pt x="3495" y="2136"/>
                </a:lnTo>
                <a:lnTo>
                  <a:pt x="3495" y="2136"/>
                </a:lnTo>
                <a:close/>
                <a:moveTo>
                  <a:pt x="3672" y="1956"/>
                </a:moveTo>
                <a:lnTo>
                  <a:pt x="3672" y="3674"/>
                </a:lnTo>
                <a:lnTo>
                  <a:pt x="0" y="3674"/>
                </a:lnTo>
                <a:lnTo>
                  <a:pt x="0" y="1956"/>
                </a:lnTo>
                <a:lnTo>
                  <a:pt x="3672" y="1956"/>
                </a:lnTo>
                <a:lnTo>
                  <a:pt x="3672" y="1956"/>
                </a:lnTo>
                <a:lnTo>
                  <a:pt x="3672" y="1956"/>
                </a:lnTo>
                <a:lnTo>
                  <a:pt x="3672" y="19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82" name="Group 4"/>
          <p:cNvGrpSpPr>
            <a:grpSpLocks noChangeAspect="1"/>
          </p:cNvGrpSpPr>
          <p:nvPr/>
        </p:nvGrpSpPr>
        <p:grpSpPr bwMode="auto">
          <a:xfrm>
            <a:off x="991112" y="4603274"/>
            <a:ext cx="754063" cy="654488"/>
            <a:chOff x="850" y="-460"/>
            <a:chExt cx="6134" cy="5324"/>
          </a:xfrm>
          <a:solidFill>
            <a:srgbClr val="FFFFFF"/>
          </a:solidFill>
        </p:grpSpPr>
        <p:sp>
          <p:nvSpPr>
            <p:cNvPr id="83" name="Freeform 5"/>
            <p:cNvSpPr>
              <a:spLocks/>
            </p:cNvSpPr>
            <p:nvPr/>
          </p:nvSpPr>
          <p:spPr bwMode="auto">
            <a:xfrm>
              <a:off x="5355" y="2075"/>
              <a:ext cx="168" cy="71"/>
            </a:xfrm>
            <a:custGeom>
              <a:avLst/>
              <a:gdLst>
                <a:gd name="T0" fmla="*/ 0 w 168"/>
                <a:gd name="T1" fmla="*/ 0 h 71"/>
                <a:gd name="T2" fmla="*/ 168 w 168"/>
                <a:gd name="T3" fmla="*/ 0 h 71"/>
                <a:gd name="T4" fmla="*/ 168 w 168"/>
                <a:gd name="T5" fmla="*/ 71 h 71"/>
                <a:gd name="T6" fmla="*/ 0 w 168"/>
                <a:gd name="T7" fmla="*/ 71 h 71"/>
                <a:gd name="T8" fmla="*/ 0 w 168"/>
                <a:gd name="T9" fmla="*/ 0 h 71"/>
                <a:gd name="T10" fmla="*/ 0 w 168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71">
                  <a:moveTo>
                    <a:pt x="0" y="0"/>
                  </a:moveTo>
                  <a:lnTo>
                    <a:pt x="168" y="0"/>
                  </a:lnTo>
                  <a:lnTo>
                    <a:pt x="168" y="71"/>
                  </a:lnTo>
                  <a:lnTo>
                    <a:pt x="0" y="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84" name="Freeform 6"/>
            <p:cNvSpPr>
              <a:spLocks/>
            </p:cNvSpPr>
            <p:nvPr/>
          </p:nvSpPr>
          <p:spPr bwMode="auto">
            <a:xfrm>
              <a:off x="5691" y="2075"/>
              <a:ext cx="163" cy="71"/>
            </a:xfrm>
            <a:custGeom>
              <a:avLst/>
              <a:gdLst>
                <a:gd name="T0" fmla="*/ 0 w 163"/>
                <a:gd name="T1" fmla="*/ 0 h 71"/>
                <a:gd name="T2" fmla="*/ 163 w 163"/>
                <a:gd name="T3" fmla="*/ 0 h 71"/>
                <a:gd name="T4" fmla="*/ 163 w 163"/>
                <a:gd name="T5" fmla="*/ 71 h 71"/>
                <a:gd name="T6" fmla="*/ 0 w 163"/>
                <a:gd name="T7" fmla="*/ 71 h 71"/>
                <a:gd name="T8" fmla="*/ 0 w 163"/>
                <a:gd name="T9" fmla="*/ 0 h 71"/>
                <a:gd name="T10" fmla="*/ 0 w 163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71">
                  <a:moveTo>
                    <a:pt x="0" y="0"/>
                  </a:moveTo>
                  <a:lnTo>
                    <a:pt x="163" y="0"/>
                  </a:lnTo>
                  <a:lnTo>
                    <a:pt x="163" y="71"/>
                  </a:lnTo>
                  <a:lnTo>
                    <a:pt x="0" y="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85" name="Freeform 7"/>
            <p:cNvSpPr>
              <a:spLocks/>
            </p:cNvSpPr>
            <p:nvPr/>
          </p:nvSpPr>
          <p:spPr bwMode="auto">
            <a:xfrm>
              <a:off x="1765" y="2075"/>
              <a:ext cx="168" cy="71"/>
            </a:xfrm>
            <a:custGeom>
              <a:avLst/>
              <a:gdLst>
                <a:gd name="T0" fmla="*/ 0 w 168"/>
                <a:gd name="T1" fmla="*/ 0 h 71"/>
                <a:gd name="T2" fmla="*/ 168 w 168"/>
                <a:gd name="T3" fmla="*/ 0 h 71"/>
                <a:gd name="T4" fmla="*/ 168 w 168"/>
                <a:gd name="T5" fmla="*/ 71 h 71"/>
                <a:gd name="T6" fmla="*/ 0 w 168"/>
                <a:gd name="T7" fmla="*/ 71 h 71"/>
                <a:gd name="T8" fmla="*/ 0 w 168"/>
                <a:gd name="T9" fmla="*/ 0 h 71"/>
                <a:gd name="T10" fmla="*/ 0 w 168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71">
                  <a:moveTo>
                    <a:pt x="0" y="0"/>
                  </a:moveTo>
                  <a:lnTo>
                    <a:pt x="168" y="0"/>
                  </a:lnTo>
                  <a:lnTo>
                    <a:pt x="168" y="71"/>
                  </a:lnTo>
                  <a:lnTo>
                    <a:pt x="0" y="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86" name="Freeform 8"/>
            <p:cNvSpPr>
              <a:spLocks/>
            </p:cNvSpPr>
            <p:nvPr/>
          </p:nvSpPr>
          <p:spPr bwMode="auto">
            <a:xfrm>
              <a:off x="2105" y="2075"/>
              <a:ext cx="166" cy="71"/>
            </a:xfrm>
            <a:custGeom>
              <a:avLst/>
              <a:gdLst>
                <a:gd name="T0" fmla="*/ 0 w 166"/>
                <a:gd name="T1" fmla="*/ 0 h 71"/>
                <a:gd name="T2" fmla="*/ 166 w 166"/>
                <a:gd name="T3" fmla="*/ 0 h 71"/>
                <a:gd name="T4" fmla="*/ 166 w 166"/>
                <a:gd name="T5" fmla="*/ 71 h 71"/>
                <a:gd name="T6" fmla="*/ 0 w 166"/>
                <a:gd name="T7" fmla="*/ 71 h 71"/>
                <a:gd name="T8" fmla="*/ 0 w 166"/>
                <a:gd name="T9" fmla="*/ 0 h 71"/>
                <a:gd name="T10" fmla="*/ 0 w 166"/>
                <a:gd name="T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71">
                  <a:moveTo>
                    <a:pt x="0" y="0"/>
                  </a:moveTo>
                  <a:lnTo>
                    <a:pt x="166" y="0"/>
                  </a:lnTo>
                  <a:lnTo>
                    <a:pt x="166" y="71"/>
                  </a:lnTo>
                  <a:lnTo>
                    <a:pt x="0" y="7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87" name="Freeform 9"/>
            <p:cNvSpPr>
              <a:spLocks/>
            </p:cNvSpPr>
            <p:nvPr/>
          </p:nvSpPr>
          <p:spPr bwMode="auto">
            <a:xfrm>
              <a:off x="2943" y="857"/>
              <a:ext cx="149" cy="180"/>
            </a:xfrm>
            <a:custGeom>
              <a:avLst/>
              <a:gdLst>
                <a:gd name="T0" fmla="*/ 82 w 149"/>
                <a:gd name="T1" fmla="*/ 180 h 180"/>
                <a:gd name="T2" fmla="*/ 149 w 149"/>
                <a:gd name="T3" fmla="*/ 147 h 180"/>
                <a:gd name="T4" fmla="*/ 61 w 149"/>
                <a:gd name="T5" fmla="*/ 0 h 180"/>
                <a:gd name="T6" fmla="*/ 0 w 149"/>
                <a:gd name="T7" fmla="*/ 40 h 180"/>
                <a:gd name="T8" fmla="*/ 82 w 149"/>
                <a:gd name="T9" fmla="*/ 180 h 180"/>
                <a:gd name="T10" fmla="*/ 82 w 149"/>
                <a:gd name="T11" fmla="*/ 180 h 180"/>
                <a:gd name="T12" fmla="*/ 82 w 149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0">
                  <a:moveTo>
                    <a:pt x="82" y="180"/>
                  </a:moveTo>
                  <a:lnTo>
                    <a:pt x="149" y="147"/>
                  </a:lnTo>
                  <a:lnTo>
                    <a:pt x="61" y="0"/>
                  </a:lnTo>
                  <a:lnTo>
                    <a:pt x="0" y="4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88" name="Freeform 10"/>
            <p:cNvSpPr>
              <a:spLocks/>
            </p:cNvSpPr>
            <p:nvPr/>
          </p:nvSpPr>
          <p:spPr bwMode="auto">
            <a:xfrm>
              <a:off x="3111" y="1153"/>
              <a:ext cx="144" cy="180"/>
            </a:xfrm>
            <a:custGeom>
              <a:avLst/>
              <a:gdLst>
                <a:gd name="T0" fmla="*/ 82 w 144"/>
                <a:gd name="T1" fmla="*/ 180 h 180"/>
                <a:gd name="T2" fmla="*/ 144 w 144"/>
                <a:gd name="T3" fmla="*/ 139 h 180"/>
                <a:gd name="T4" fmla="*/ 61 w 144"/>
                <a:gd name="T5" fmla="*/ 0 h 180"/>
                <a:gd name="T6" fmla="*/ 0 w 144"/>
                <a:gd name="T7" fmla="*/ 33 h 180"/>
                <a:gd name="T8" fmla="*/ 82 w 144"/>
                <a:gd name="T9" fmla="*/ 180 h 180"/>
                <a:gd name="T10" fmla="*/ 82 w 144"/>
                <a:gd name="T11" fmla="*/ 180 h 180"/>
                <a:gd name="T12" fmla="*/ 82 w 144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0">
                  <a:moveTo>
                    <a:pt x="82" y="180"/>
                  </a:moveTo>
                  <a:lnTo>
                    <a:pt x="144" y="139"/>
                  </a:lnTo>
                  <a:lnTo>
                    <a:pt x="61" y="0"/>
                  </a:lnTo>
                  <a:lnTo>
                    <a:pt x="0" y="33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89" name="Freeform 11"/>
            <p:cNvSpPr>
              <a:spLocks/>
            </p:cNvSpPr>
            <p:nvPr/>
          </p:nvSpPr>
          <p:spPr bwMode="auto">
            <a:xfrm>
              <a:off x="4352" y="1153"/>
              <a:ext cx="144" cy="180"/>
            </a:xfrm>
            <a:custGeom>
              <a:avLst/>
              <a:gdLst>
                <a:gd name="T0" fmla="*/ 62 w 144"/>
                <a:gd name="T1" fmla="*/ 180 h 180"/>
                <a:gd name="T2" fmla="*/ 144 w 144"/>
                <a:gd name="T3" fmla="*/ 33 h 180"/>
                <a:gd name="T4" fmla="*/ 85 w 144"/>
                <a:gd name="T5" fmla="*/ 0 h 180"/>
                <a:gd name="T6" fmla="*/ 0 w 144"/>
                <a:gd name="T7" fmla="*/ 139 h 180"/>
                <a:gd name="T8" fmla="*/ 62 w 144"/>
                <a:gd name="T9" fmla="*/ 180 h 180"/>
                <a:gd name="T10" fmla="*/ 62 w 144"/>
                <a:gd name="T11" fmla="*/ 180 h 180"/>
                <a:gd name="T12" fmla="*/ 62 w 144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0">
                  <a:moveTo>
                    <a:pt x="62" y="180"/>
                  </a:moveTo>
                  <a:lnTo>
                    <a:pt x="144" y="33"/>
                  </a:lnTo>
                  <a:lnTo>
                    <a:pt x="85" y="0"/>
                  </a:lnTo>
                  <a:lnTo>
                    <a:pt x="0" y="139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6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0" name="Freeform 12"/>
            <p:cNvSpPr>
              <a:spLocks/>
            </p:cNvSpPr>
            <p:nvPr/>
          </p:nvSpPr>
          <p:spPr bwMode="auto">
            <a:xfrm>
              <a:off x="4520" y="857"/>
              <a:ext cx="144" cy="180"/>
            </a:xfrm>
            <a:custGeom>
              <a:avLst/>
              <a:gdLst>
                <a:gd name="T0" fmla="*/ 62 w 144"/>
                <a:gd name="T1" fmla="*/ 180 h 180"/>
                <a:gd name="T2" fmla="*/ 144 w 144"/>
                <a:gd name="T3" fmla="*/ 40 h 180"/>
                <a:gd name="T4" fmla="*/ 85 w 144"/>
                <a:gd name="T5" fmla="*/ 0 h 180"/>
                <a:gd name="T6" fmla="*/ 0 w 144"/>
                <a:gd name="T7" fmla="*/ 147 h 180"/>
                <a:gd name="T8" fmla="*/ 62 w 144"/>
                <a:gd name="T9" fmla="*/ 180 h 180"/>
                <a:gd name="T10" fmla="*/ 62 w 144"/>
                <a:gd name="T11" fmla="*/ 180 h 180"/>
                <a:gd name="T12" fmla="*/ 62 w 144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0">
                  <a:moveTo>
                    <a:pt x="62" y="180"/>
                  </a:moveTo>
                  <a:lnTo>
                    <a:pt x="144" y="40"/>
                  </a:lnTo>
                  <a:lnTo>
                    <a:pt x="85" y="0"/>
                  </a:lnTo>
                  <a:lnTo>
                    <a:pt x="0" y="147"/>
                  </a:lnTo>
                  <a:lnTo>
                    <a:pt x="62" y="180"/>
                  </a:lnTo>
                  <a:lnTo>
                    <a:pt x="62" y="180"/>
                  </a:lnTo>
                  <a:lnTo>
                    <a:pt x="6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1" name="Freeform 13"/>
            <p:cNvSpPr>
              <a:spLocks/>
            </p:cNvSpPr>
            <p:nvPr/>
          </p:nvSpPr>
          <p:spPr bwMode="auto">
            <a:xfrm>
              <a:off x="3111" y="3010"/>
              <a:ext cx="144" cy="184"/>
            </a:xfrm>
            <a:custGeom>
              <a:avLst/>
              <a:gdLst>
                <a:gd name="T0" fmla="*/ 0 w 144"/>
                <a:gd name="T1" fmla="*/ 151 h 184"/>
                <a:gd name="T2" fmla="*/ 61 w 144"/>
                <a:gd name="T3" fmla="*/ 184 h 184"/>
                <a:gd name="T4" fmla="*/ 144 w 144"/>
                <a:gd name="T5" fmla="*/ 33 h 184"/>
                <a:gd name="T6" fmla="*/ 82 w 144"/>
                <a:gd name="T7" fmla="*/ 0 h 184"/>
                <a:gd name="T8" fmla="*/ 0 w 144"/>
                <a:gd name="T9" fmla="*/ 151 h 184"/>
                <a:gd name="T10" fmla="*/ 0 w 144"/>
                <a:gd name="T11" fmla="*/ 151 h 184"/>
                <a:gd name="T12" fmla="*/ 0 w 144"/>
                <a:gd name="T13" fmla="*/ 15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4">
                  <a:moveTo>
                    <a:pt x="0" y="151"/>
                  </a:moveTo>
                  <a:lnTo>
                    <a:pt x="61" y="184"/>
                  </a:lnTo>
                  <a:lnTo>
                    <a:pt x="144" y="33"/>
                  </a:lnTo>
                  <a:lnTo>
                    <a:pt x="82" y="0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2" name="Freeform 14"/>
            <p:cNvSpPr>
              <a:spLocks/>
            </p:cNvSpPr>
            <p:nvPr/>
          </p:nvSpPr>
          <p:spPr bwMode="auto">
            <a:xfrm>
              <a:off x="2943" y="3300"/>
              <a:ext cx="149" cy="185"/>
            </a:xfrm>
            <a:custGeom>
              <a:avLst/>
              <a:gdLst>
                <a:gd name="T0" fmla="*/ 0 w 149"/>
                <a:gd name="T1" fmla="*/ 147 h 185"/>
                <a:gd name="T2" fmla="*/ 61 w 149"/>
                <a:gd name="T3" fmla="*/ 185 h 185"/>
                <a:gd name="T4" fmla="*/ 149 w 149"/>
                <a:gd name="T5" fmla="*/ 41 h 185"/>
                <a:gd name="T6" fmla="*/ 82 w 149"/>
                <a:gd name="T7" fmla="*/ 0 h 185"/>
                <a:gd name="T8" fmla="*/ 0 w 149"/>
                <a:gd name="T9" fmla="*/ 147 h 185"/>
                <a:gd name="T10" fmla="*/ 0 w 149"/>
                <a:gd name="T11" fmla="*/ 147 h 185"/>
                <a:gd name="T12" fmla="*/ 0 w 149"/>
                <a:gd name="T13" fmla="*/ 14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5">
                  <a:moveTo>
                    <a:pt x="0" y="147"/>
                  </a:moveTo>
                  <a:lnTo>
                    <a:pt x="61" y="185"/>
                  </a:lnTo>
                  <a:lnTo>
                    <a:pt x="149" y="41"/>
                  </a:lnTo>
                  <a:lnTo>
                    <a:pt x="82" y="0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3" name="Freeform 15"/>
            <p:cNvSpPr>
              <a:spLocks/>
            </p:cNvSpPr>
            <p:nvPr/>
          </p:nvSpPr>
          <p:spPr bwMode="auto">
            <a:xfrm>
              <a:off x="4520" y="3300"/>
              <a:ext cx="144" cy="185"/>
            </a:xfrm>
            <a:custGeom>
              <a:avLst/>
              <a:gdLst>
                <a:gd name="T0" fmla="*/ 62 w 144"/>
                <a:gd name="T1" fmla="*/ 0 h 185"/>
                <a:gd name="T2" fmla="*/ 0 w 144"/>
                <a:gd name="T3" fmla="*/ 41 h 185"/>
                <a:gd name="T4" fmla="*/ 85 w 144"/>
                <a:gd name="T5" fmla="*/ 185 h 185"/>
                <a:gd name="T6" fmla="*/ 144 w 144"/>
                <a:gd name="T7" fmla="*/ 147 h 185"/>
                <a:gd name="T8" fmla="*/ 62 w 144"/>
                <a:gd name="T9" fmla="*/ 0 h 185"/>
                <a:gd name="T10" fmla="*/ 62 w 144"/>
                <a:gd name="T11" fmla="*/ 0 h 185"/>
                <a:gd name="T12" fmla="*/ 62 w 144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5">
                  <a:moveTo>
                    <a:pt x="62" y="0"/>
                  </a:moveTo>
                  <a:lnTo>
                    <a:pt x="0" y="41"/>
                  </a:lnTo>
                  <a:lnTo>
                    <a:pt x="85" y="185"/>
                  </a:lnTo>
                  <a:lnTo>
                    <a:pt x="144" y="147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4" name="Freeform 16"/>
            <p:cNvSpPr>
              <a:spLocks/>
            </p:cNvSpPr>
            <p:nvPr/>
          </p:nvSpPr>
          <p:spPr bwMode="auto">
            <a:xfrm>
              <a:off x="4352" y="3010"/>
              <a:ext cx="144" cy="184"/>
            </a:xfrm>
            <a:custGeom>
              <a:avLst/>
              <a:gdLst>
                <a:gd name="T0" fmla="*/ 0 w 144"/>
                <a:gd name="T1" fmla="*/ 33 h 184"/>
                <a:gd name="T2" fmla="*/ 85 w 144"/>
                <a:gd name="T3" fmla="*/ 184 h 184"/>
                <a:gd name="T4" fmla="*/ 144 w 144"/>
                <a:gd name="T5" fmla="*/ 151 h 184"/>
                <a:gd name="T6" fmla="*/ 62 w 144"/>
                <a:gd name="T7" fmla="*/ 0 h 184"/>
                <a:gd name="T8" fmla="*/ 0 w 144"/>
                <a:gd name="T9" fmla="*/ 33 h 184"/>
                <a:gd name="T10" fmla="*/ 0 w 144"/>
                <a:gd name="T11" fmla="*/ 33 h 184"/>
                <a:gd name="T12" fmla="*/ 0 w 144"/>
                <a:gd name="T13" fmla="*/ 3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4">
                  <a:moveTo>
                    <a:pt x="0" y="33"/>
                  </a:moveTo>
                  <a:lnTo>
                    <a:pt x="85" y="184"/>
                  </a:lnTo>
                  <a:lnTo>
                    <a:pt x="144" y="151"/>
                  </a:lnTo>
                  <a:lnTo>
                    <a:pt x="62" y="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5" name="Freeform 17"/>
            <p:cNvSpPr>
              <a:spLocks/>
            </p:cNvSpPr>
            <p:nvPr/>
          </p:nvSpPr>
          <p:spPr bwMode="auto">
            <a:xfrm>
              <a:off x="2472" y="1415"/>
              <a:ext cx="2663" cy="1554"/>
            </a:xfrm>
            <a:custGeom>
              <a:avLst/>
              <a:gdLst>
                <a:gd name="T0" fmla="*/ 956 w 1126"/>
                <a:gd name="T1" fmla="*/ 512 h 657"/>
                <a:gd name="T2" fmla="*/ 1126 w 1126"/>
                <a:gd name="T3" fmla="*/ 342 h 657"/>
                <a:gd name="T4" fmla="*/ 956 w 1126"/>
                <a:gd name="T5" fmla="*/ 171 h 657"/>
                <a:gd name="T6" fmla="*/ 931 w 1126"/>
                <a:gd name="T7" fmla="*/ 173 h 657"/>
                <a:gd name="T8" fmla="*/ 679 w 1126"/>
                <a:gd name="T9" fmla="*/ 0 h 657"/>
                <a:gd name="T10" fmla="*/ 491 w 1126"/>
                <a:gd name="T11" fmla="*/ 79 h 657"/>
                <a:gd name="T12" fmla="*/ 373 w 1126"/>
                <a:gd name="T13" fmla="*/ 42 h 657"/>
                <a:gd name="T14" fmla="*/ 163 w 1126"/>
                <a:gd name="T15" fmla="*/ 224 h 657"/>
                <a:gd name="T16" fmla="*/ 129 w 1126"/>
                <a:gd name="T17" fmla="*/ 219 h 657"/>
                <a:gd name="T18" fmla="*/ 0 w 1126"/>
                <a:gd name="T19" fmla="*/ 348 h 657"/>
                <a:gd name="T20" fmla="*/ 129 w 1126"/>
                <a:gd name="T21" fmla="*/ 480 h 657"/>
                <a:gd name="T22" fmla="*/ 180 w 1126"/>
                <a:gd name="T23" fmla="*/ 468 h 657"/>
                <a:gd name="T24" fmla="*/ 325 w 1126"/>
                <a:gd name="T25" fmla="*/ 593 h 657"/>
                <a:gd name="T26" fmla="*/ 410 w 1126"/>
                <a:gd name="T27" fmla="*/ 563 h 657"/>
                <a:gd name="T28" fmla="*/ 555 w 1126"/>
                <a:gd name="T29" fmla="*/ 657 h 657"/>
                <a:gd name="T30" fmla="*/ 684 w 1126"/>
                <a:gd name="T31" fmla="*/ 588 h 657"/>
                <a:gd name="T32" fmla="*/ 765 w 1126"/>
                <a:gd name="T33" fmla="*/ 616 h 657"/>
                <a:gd name="T34" fmla="*/ 898 w 1126"/>
                <a:gd name="T35" fmla="*/ 501 h 657"/>
                <a:gd name="T36" fmla="*/ 956 w 1126"/>
                <a:gd name="T37" fmla="*/ 512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6" h="657">
                  <a:moveTo>
                    <a:pt x="956" y="512"/>
                  </a:moveTo>
                  <a:cubicBezTo>
                    <a:pt x="1050" y="512"/>
                    <a:pt x="1126" y="436"/>
                    <a:pt x="1126" y="342"/>
                  </a:cubicBezTo>
                  <a:cubicBezTo>
                    <a:pt x="1126" y="247"/>
                    <a:pt x="1050" y="171"/>
                    <a:pt x="956" y="171"/>
                  </a:cubicBezTo>
                  <a:cubicBezTo>
                    <a:pt x="947" y="171"/>
                    <a:pt x="937" y="171"/>
                    <a:pt x="931" y="173"/>
                  </a:cubicBezTo>
                  <a:cubicBezTo>
                    <a:pt x="891" y="72"/>
                    <a:pt x="795" y="0"/>
                    <a:pt x="679" y="0"/>
                  </a:cubicBezTo>
                  <a:cubicBezTo>
                    <a:pt x="606" y="0"/>
                    <a:pt x="539" y="30"/>
                    <a:pt x="491" y="79"/>
                  </a:cubicBezTo>
                  <a:cubicBezTo>
                    <a:pt x="458" y="56"/>
                    <a:pt x="417" y="42"/>
                    <a:pt x="373" y="42"/>
                  </a:cubicBezTo>
                  <a:cubicBezTo>
                    <a:pt x="265" y="42"/>
                    <a:pt x="177" y="120"/>
                    <a:pt x="163" y="224"/>
                  </a:cubicBezTo>
                  <a:cubicBezTo>
                    <a:pt x="152" y="222"/>
                    <a:pt x="140" y="219"/>
                    <a:pt x="129" y="219"/>
                  </a:cubicBezTo>
                  <a:cubicBezTo>
                    <a:pt x="58" y="219"/>
                    <a:pt x="0" y="277"/>
                    <a:pt x="0" y="348"/>
                  </a:cubicBezTo>
                  <a:cubicBezTo>
                    <a:pt x="0" y="420"/>
                    <a:pt x="58" y="480"/>
                    <a:pt x="129" y="480"/>
                  </a:cubicBezTo>
                  <a:cubicBezTo>
                    <a:pt x="147" y="480"/>
                    <a:pt x="163" y="475"/>
                    <a:pt x="180" y="468"/>
                  </a:cubicBezTo>
                  <a:cubicBezTo>
                    <a:pt x="191" y="540"/>
                    <a:pt x="251" y="593"/>
                    <a:pt x="325" y="593"/>
                  </a:cubicBezTo>
                  <a:cubicBezTo>
                    <a:pt x="357" y="593"/>
                    <a:pt x="387" y="581"/>
                    <a:pt x="410" y="563"/>
                  </a:cubicBezTo>
                  <a:cubicBezTo>
                    <a:pt x="435" y="618"/>
                    <a:pt x="491" y="657"/>
                    <a:pt x="555" y="657"/>
                  </a:cubicBezTo>
                  <a:cubicBezTo>
                    <a:pt x="608" y="657"/>
                    <a:pt x="656" y="630"/>
                    <a:pt x="684" y="588"/>
                  </a:cubicBezTo>
                  <a:cubicBezTo>
                    <a:pt x="707" y="607"/>
                    <a:pt x="735" y="616"/>
                    <a:pt x="765" y="616"/>
                  </a:cubicBezTo>
                  <a:cubicBezTo>
                    <a:pt x="831" y="616"/>
                    <a:pt x="889" y="567"/>
                    <a:pt x="898" y="501"/>
                  </a:cubicBezTo>
                  <a:cubicBezTo>
                    <a:pt x="914" y="507"/>
                    <a:pt x="935" y="512"/>
                    <a:pt x="956" y="5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6" name="Freeform 18"/>
            <p:cNvSpPr>
              <a:spLocks noEditPoints="1"/>
            </p:cNvSpPr>
            <p:nvPr/>
          </p:nvSpPr>
          <p:spPr bwMode="auto">
            <a:xfrm>
              <a:off x="2096" y="-460"/>
              <a:ext cx="1090" cy="759"/>
            </a:xfrm>
            <a:custGeom>
              <a:avLst/>
              <a:gdLst>
                <a:gd name="T0" fmla="*/ 401 w 461"/>
                <a:gd name="T1" fmla="*/ 0 h 321"/>
                <a:gd name="T2" fmla="*/ 60 w 461"/>
                <a:gd name="T3" fmla="*/ 0 h 321"/>
                <a:gd name="T4" fmla="*/ 0 w 461"/>
                <a:gd name="T5" fmla="*/ 62 h 321"/>
                <a:gd name="T6" fmla="*/ 0 w 461"/>
                <a:gd name="T7" fmla="*/ 261 h 321"/>
                <a:gd name="T8" fmla="*/ 60 w 461"/>
                <a:gd name="T9" fmla="*/ 321 h 321"/>
                <a:gd name="T10" fmla="*/ 401 w 461"/>
                <a:gd name="T11" fmla="*/ 321 h 321"/>
                <a:gd name="T12" fmla="*/ 461 w 461"/>
                <a:gd name="T13" fmla="*/ 261 h 321"/>
                <a:gd name="T14" fmla="*/ 461 w 461"/>
                <a:gd name="T15" fmla="*/ 62 h 321"/>
                <a:gd name="T16" fmla="*/ 401 w 461"/>
                <a:gd name="T17" fmla="*/ 0 h 321"/>
                <a:gd name="T18" fmla="*/ 427 w 461"/>
                <a:gd name="T19" fmla="*/ 261 h 321"/>
                <a:gd name="T20" fmla="*/ 401 w 461"/>
                <a:gd name="T21" fmla="*/ 286 h 321"/>
                <a:gd name="T22" fmla="*/ 60 w 461"/>
                <a:gd name="T23" fmla="*/ 286 h 321"/>
                <a:gd name="T24" fmla="*/ 35 w 461"/>
                <a:gd name="T25" fmla="*/ 261 h 321"/>
                <a:gd name="T26" fmla="*/ 35 w 461"/>
                <a:gd name="T27" fmla="*/ 62 h 321"/>
                <a:gd name="T28" fmla="*/ 60 w 461"/>
                <a:gd name="T29" fmla="*/ 37 h 321"/>
                <a:gd name="T30" fmla="*/ 401 w 461"/>
                <a:gd name="T31" fmla="*/ 37 h 321"/>
                <a:gd name="T32" fmla="*/ 427 w 461"/>
                <a:gd name="T33" fmla="*/ 62 h 321"/>
                <a:gd name="T34" fmla="*/ 427 w 461"/>
                <a:gd name="T35" fmla="*/ 261 h 321"/>
                <a:gd name="T36" fmla="*/ 427 w 461"/>
                <a:gd name="T37" fmla="*/ 2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1" h="321">
                  <a:moveTo>
                    <a:pt x="40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8" y="0"/>
                    <a:pt x="0" y="27"/>
                    <a:pt x="0" y="62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93"/>
                    <a:pt x="28" y="321"/>
                    <a:pt x="60" y="321"/>
                  </a:cubicBezTo>
                  <a:cubicBezTo>
                    <a:pt x="401" y="321"/>
                    <a:pt x="401" y="321"/>
                    <a:pt x="401" y="321"/>
                  </a:cubicBezTo>
                  <a:cubicBezTo>
                    <a:pt x="434" y="321"/>
                    <a:pt x="461" y="293"/>
                    <a:pt x="461" y="261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27"/>
                    <a:pt x="434" y="0"/>
                    <a:pt x="401" y="0"/>
                  </a:cubicBezTo>
                  <a:moveTo>
                    <a:pt x="427" y="261"/>
                  </a:moveTo>
                  <a:cubicBezTo>
                    <a:pt x="427" y="274"/>
                    <a:pt x="415" y="286"/>
                    <a:pt x="401" y="286"/>
                  </a:cubicBezTo>
                  <a:cubicBezTo>
                    <a:pt x="60" y="286"/>
                    <a:pt x="60" y="286"/>
                    <a:pt x="60" y="286"/>
                  </a:cubicBezTo>
                  <a:cubicBezTo>
                    <a:pt x="46" y="286"/>
                    <a:pt x="35" y="274"/>
                    <a:pt x="35" y="2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48"/>
                    <a:pt x="46" y="37"/>
                    <a:pt x="60" y="37"/>
                  </a:cubicBezTo>
                  <a:cubicBezTo>
                    <a:pt x="401" y="37"/>
                    <a:pt x="401" y="37"/>
                    <a:pt x="401" y="37"/>
                  </a:cubicBezTo>
                  <a:cubicBezTo>
                    <a:pt x="415" y="37"/>
                    <a:pt x="427" y="48"/>
                    <a:pt x="427" y="62"/>
                  </a:cubicBezTo>
                  <a:cubicBezTo>
                    <a:pt x="427" y="261"/>
                    <a:pt x="427" y="261"/>
                    <a:pt x="427" y="261"/>
                  </a:cubicBezTo>
                  <a:cubicBezTo>
                    <a:pt x="427" y="261"/>
                    <a:pt x="427" y="261"/>
                    <a:pt x="427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1888" y="346"/>
              <a:ext cx="1506" cy="348"/>
            </a:xfrm>
            <a:custGeom>
              <a:avLst/>
              <a:gdLst>
                <a:gd name="T0" fmla="*/ 17 w 637"/>
                <a:gd name="T1" fmla="*/ 147 h 147"/>
                <a:gd name="T2" fmla="*/ 621 w 637"/>
                <a:gd name="T3" fmla="*/ 147 h 147"/>
                <a:gd name="T4" fmla="*/ 637 w 637"/>
                <a:gd name="T5" fmla="*/ 131 h 147"/>
                <a:gd name="T6" fmla="*/ 637 w 637"/>
                <a:gd name="T7" fmla="*/ 124 h 147"/>
                <a:gd name="T8" fmla="*/ 628 w 637"/>
                <a:gd name="T9" fmla="*/ 96 h 147"/>
                <a:gd name="T10" fmla="*/ 554 w 637"/>
                <a:gd name="T11" fmla="*/ 11 h 147"/>
                <a:gd name="T12" fmla="*/ 529 w 637"/>
                <a:gd name="T13" fmla="*/ 0 h 147"/>
                <a:gd name="T14" fmla="*/ 109 w 637"/>
                <a:gd name="T15" fmla="*/ 0 h 147"/>
                <a:gd name="T16" fmla="*/ 83 w 637"/>
                <a:gd name="T17" fmla="*/ 11 h 147"/>
                <a:gd name="T18" fmla="*/ 10 w 637"/>
                <a:gd name="T19" fmla="*/ 96 h 147"/>
                <a:gd name="T20" fmla="*/ 0 w 637"/>
                <a:gd name="T21" fmla="*/ 124 h 147"/>
                <a:gd name="T22" fmla="*/ 0 w 637"/>
                <a:gd name="T23" fmla="*/ 131 h 147"/>
                <a:gd name="T24" fmla="*/ 17 w 63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7" h="147">
                  <a:moveTo>
                    <a:pt x="17" y="147"/>
                  </a:moveTo>
                  <a:cubicBezTo>
                    <a:pt x="621" y="147"/>
                    <a:pt x="621" y="147"/>
                    <a:pt x="621" y="147"/>
                  </a:cubicBezTo>
                  <a:cubicBezTo>
                    <a:pt x="630" y="147"/>
                    <a:pt x="637" y="140"/>
                    <a:pt x="637" y="131"/>
                  </a:cubicBezTo>
                  <a:cubicBezTo>
                    <a:pt x="637" y="124"/>
                    <a:pt x="637" y="124"/>
                    <a:pt x="637" y="124"/>
                  </a:cubicBezTo>
                  <a:cubicBezTo>
                    <a:pt x="637" y="115"/>
                    <a:pt x="632" y="103"/>
                    <a:pt x="628" y="96"/>
                  </a:cubicBezTo>
                  <a:cubicBezTo>
                    <a:pt x="554" y="11"/>
                    <a:pt x="554" y="11"/>
                    <a:pt x="554" y="11"/>
                  </a:cubicBezTo>
                  <a:cubicBezTo>
                    <a:pt x="549" y="4"/>
                    <a:pt x="538" y="0"/>
                    <a:pt x="52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0" y="0"/>
                    <a:pt x="88" y="4"/>
                    <a:pt x="83" y="11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103"/>
                    <a:pt x="0" y="115"/>
                    <a:pt x="0" y="12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7" y="147"/>
                    <a:pt x="17" y="1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8" name="Freeform 20"/>
            <p:cNvSpPr>
              <a:spLocks noEditPoints="1"/>
            </p:cNvSpPr>
            <p:nvPr/>
          </p:nvSpPr>
          <p:spPr bwMode="auto">
            <a:xfrm>
              <a:off x="4146" y="-401"/>
              <a:ext cx="1133" cy="882"/>
            </a:xfrm>
            <a:custGeom>
              <a:avLst/>
              <a:gdLst>
                <a:gd name="T0" fmla="*/ 408 w 479"/>
                <a:gd name="T1" fmla="*/ 0 h 373"/>
                <a:gd name="T2" fmla="*/ 71 w 479"/>
                <a:gd name="T3" fmla="*/ 0 h 373"/>
                <a:gd name="T4" fmla="*/ 0 w 479"/>
                <a:gd name="T5" fmla="*/ 71 h 373"/>
                <a:gd name="T6" fmla="*/ 0 w 479"/>
                <a:gd name="T7" fmla="*/ 302 h 373"/>
                <a:gd name="T8" fmla="*/ 71 w 479"/>
                <a:gd name="T9" fmla="*/ 373 h 373"/>
                <a:gd name="T10" fmla="*/ 408 w 479"/>
                <a:gd name="T11" fmla="*/ 373 h 373"/>
                <a:gd name="T12" fmla="*/ 479 w 479"/>
                <a:gd name="T13" fmla="*/ 302 h 373"/>
                <a:gd name="T14" fmla="*/ 479 w 479"/>
                <a:gd name="T15" fmla="*/ 71 h 373"/>
                <a:gd name="T16" fmla="*/ 408 w 479"/>
                <a:gd name="T17" fmla="*/ 0 h 373"/>
                <a:gd name="T18" fmla="*/ 438 w 479"/>
                <a:gd name="T19" fmla="*/ 302 h 373"/>
                <a:gd name="T20" fmla="*/ 408 w 479"/>
                <a:gd name="T21" fmla="*/ 332 h 373"/>
                <a:gd name="T22" fmla="*/ 71 w 479"/>
                <a:gd name="T23" fmla="*/ 332 h 373"/>
                <a:gd name="T24" fmla="*/ 41 w 479"/>
                <a:gd name="T25" fmla="*/ 302 h 373"/>
                <a:gd name="T26" fmla="*/ 41 w 479"/>
                <a:gd name="T27" fmla="*/ 71 h 373"/>
                <a:gd name="T28" fmla="*/ 71 w 479"/>
                <a:gd name="T29" fmla="*/ 41 h 373"/>
                <a:gd name="T30" fmla="*/ 408 w 479"/>
                <a:gd name="T31" fmla="*/ 41 h 373"/>
                <a:gd name="T32" fmla="*/ 438 w 479"/>
                <a:gd name="T33" fmla="*/ 71 h 373"/>
                <a:gd name="T34" fmla="*/ 438 w 479"/>
                <a:gd name="T35" fmla="*/ 302 h 373"/>
                <a:gd name="T36" fmla="*/ 438 w 479"/>
                <a:gd name="T37" fmla="*/ 30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9" h="373">
                  <a:moveTo>
                    <a:pt x="408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41"/>
                    <a:pt x="32" y="373"/>
                    <a:pt x="71" y="373"/>
                  </a:cubicBezTo>
                  <a:cubicBezTo>
                    <a:pt x="408" y="373"/>
                    <a:pt x="408" y="373"/>
                    <a:pt x="408" y="373"/>
                  </a:cubicBezTo>
                  <a:cubicBezTo>
                    <a:pt x="447" y="373"/>
                    <a:pt x="479" y="341"/>
                    <a:pt x="479" y="302"/>
                  </a:cubicBezTo>
                  <a:cubicBezTo>
                    <a:pt x="479" y="71"/>
                    <a:pt x="479" y="71"/>
                    <a:pt x="479" y="71"/>
                  </a:cubicBezTo>
                  <a:cubicBezTo>
                    <a:pt x="479" y="32"/>
                    <a:pt x="447" y="0"/>
                    <a:pt x="408" y="0"/>
                  </a:cubicBezTo>
                  <a:moveTo>
                    <a:pt x="438" y="302"/>
                  </a:moveTo>
                  <a:cubicBezTo>
                    <a:pt x="438" y="318"/>
                    <a:pt x="424" y="332"/>
                    <a:pt x="408" y="332"/>
                  </a:cubicBezTo>
                  <a:cubicBezTo>
                    <a:pt x="71" y="332"/>
                    <a:pt x="71" y="332"/>
                    <a:pt x="71" y="332"/>
                  </a:cubicBezTo>
                  <a:cubicBezTo>
                    <a:pt x="55" y="332"/>
                    <a:pt x="41" y="318"/>
                    <a:pt x="41" y="302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1" y="55"/>
                    <a:pt x="55" y="41"/>
                    <a:pt x="71" y="41"/>
                  </a:cubicBezTo>
                  <a:cubicBezTo>
                    <a:pt x="408" y="41"/>
                    <a:pt x="408" y="41"/>
                    <a:pt x="408" y="41"/>
                  </a:cubicBezTo>
                  <a:cubicBezTo>
                    <a:pt x="424" y="41"/>
                    <a:pt x="438" y="55"/>
                    <a:pt x="438" y="71"/>
                  </a:cubicBezTo>
                  <a:cubicBezTo>
                    <a:pt x="438" y="302"/>
                    <a:pt x="438" y="302"/>
                    <a:pt x="438" y="302"/>
                  </a:cubicBezTo>
                  <a:cubicBezTo>
                    <a:pt x="438" y="302"/>
                    <a:pt x="438" y="302"/>
                    <a:pt x="438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99" name="Freeform 21"/>
            <p:cNvSpPr>
              <a:spLocks/>
            </p:cNvSpPr>
            <p:nvPr/>
          </p:nvSpPr>
          <p:spPr bwMode="auto">
            <a:xfrm>
              <a:off x="4409" y="543"/>
              <a:ext cx="608" cy="151"/>
            </a:xfrm>
            <a:custGeom>
              <a:avLst/>
              <a:gdLst>
                <a:gd name="T0" fmla="*/ 257 w 257"/>
                <a:gd name="T1" fmla="*/ 57 h 64"/>
                <a:gd name="T2" fmla="*/ 257 w 257"/>
                <a:gd name="T3" fmla="*/ 52 h 64"/>
                <a:gd name="T4" fmla="*/ 252 w 257"/>
                <a:gd name="T5" fmla="*/ 41 h 64"/>
                <a:gd name="T6" fmla="*/ 220 w 257"/>
                <a:gd name="T7" fmla="*/ 4 h 64"/>
                <a:gd name="T8" fmla="*/ 209 w 257"/>
                <a:gd name="T9" fmla="*/ 0 h 64"/>
                <a:gd name="T10" fmla="*/ 48 w 257"/>
                <a:gd name="T11" fmla="*/ 0 h 64"/>
                <a:gd name="T12" fmla="*/ 37 w 257"/>
                <a:gd name="T13" fmla="*/ 4 h 64"/>
                <a:gd name="T14" fmla="*/ 5 w 257"/>
                <a:gd name="T15" fmla="*/ 41 h 64"/>
                <a:gd name="T16" fmla="*/ 0 w 257"/>
                <a:gd name="T17" fmla="*/ 52 h 64"/>
                <a:gd name="T18" fmla="*/ 0 w 257"/>
                <a:gd name="T19" fmla="*/ 57 h 64"/>
                <a:gd name="T20" fmla="*/ 7 w 257"/>
                <a:gd name="T21" fmla="*/ 64 h 64"/>
                <a:gd name="T22" fmla="*/ 250 w 257"/>
                <a:gd name="T23" fmla="*/ 64 h 64"/>
                <a:gd name="T24" fmla="*/ 257 w 257"/>
                <a:gd name="T2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7" h="64">
                  <a:moveTo>
                    <a:pt x="257" y="57"/>
                  </a:moveTo>
                  <a:cubicBezTo>
                    <a:pt x="257" y="52"/>
                    <a:pt x="257" y="52"/>
                    <a:pt x="257" y="52"/>
                  </a:cubicBezTo>
                  <a:cubicBezTo>
                    <a:pt x="257" y="50"/>
                    <a:pt x="254" y="45"/>
                    <a:pt x="252" y="41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18" y="2"/>
                    <a:pt x="213" y="0"/>
                    <a:pt x="20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39" y="2"/>
                    <a:pt x="37" y="4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2" y="45"/>
                    <a:pt x="0" y="50"/>
                    <a:pt x="0" y="5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9"/>
                    <a:pt x="2" y="64"/>
                    <a:pt x="7" y="64"/>
                  </a:cubicBezTo>
                  <a:cubicBezTo>
                    <a:pt x="250" y="64"/>
                    <a:pt x="250" y="64"/>
                    <a:pt x="250" y="64"/>
                  </a:cubicBezTo>
                  <a:cubicBezTo>
                    <a:pt x="254" y="64"/>
                    <a:pt x="257" y="59"/>
                    <a:pt x="257" y="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00" name="Freeform 22"/>
            <p:cNvSpPr>
              <a:spLocks noEditPoints="1"/>
            </p:cNvSpPr>
            <p:nvPr/>
          </p:nvSpPr>
          <p:spPr bwMode="auto">
            <a:xfrm>
              <a:off x="5388" y="-401"/>
              <a:ext cx="558" cy="1095"/>
            </a:xfrm>
            <a:custGeom>
              <a:avLst/>
              <a:gdLst>
                <a:gd name="T0" fmla="*/ 204 w 236"/>
                <a:gd name="T1" fmla="*/ 0 h 463"/>
                <a:gd name="T2" fmla="*/ 30 w 236"/>
                <a:gd name="T3" fmla="*/ 0 h 463"/>
                <a:gd name="T4" fmla="*/ 0 w 236"/>
                <a:gd name="T5" fmla="*/ 30 h 463"/>
                <a:gd name="T6" fmla="*/ 0 w 236"/>
                <a:gd name="T7" fmla="*/ 430 h 463"/>
                <a:gd name="T8" fmla="*/ 30 w 236"/>
                <a:gd name="T9" fmla="*/ 463 h 463"/>
                <a:gd name="T10" fmla="*/ 204 w 236"/>
                <a:gd name="T11" fmla="*/ 463 h 463"/>
                <a:gd name="T12" fmla="*/ 236 w 236"/>
                <a:gd name="T13" fmla="*/ 430 h 463"/>
                <a:gd name="T14" fmla="*/ 236 w 236"/>
                <a:gd name="T15" fmla="*/ 30 h 463"/>
                <a:gd name="T16" fmla="*/ 204 w 236"/>
                <a:gd name="T17" fmla="*/ 0 h 463"/>
                <a:gd name="T18" fmla="*/ 119 w 236"/>
                <a:gd name="T19" fmla="*/ 430 h 463"/>
                <a:gd name="T20" fmla="*/ 92 w 236"/>
                <a:gd name="T21" fmla="*/ 403 h 463"/>
                <a:gd name="T22" fmla="*/ 119 w 236"/>
                <a:gd name="T23" fmla="*/ 375 h 463"/>
                <a:gd name="T24" fmla="*/ 144 w 236"/>
                <a:gd name="T25" fmla="*/ 403 h 463"/>
                <a:gd name="T26" fmla="*/ 119 w 236"/>
                <a:gd name="T27" fmla="*/ 43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463">
                  <a:moveTo>
                    <a:pt x="20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0" y="449"/>
                    <a:pt x="13" y="463"/>
                    <a:pt x="30" y="463"/>
                  </a:cubicBezTo>
                  <a:cubicBezTo>
                    <a:pt x="204" y="463"/>
                    <a:pt x="204" y="463"/>
                    <a:pt x="204" y="463"/>
                  </a:cubicBezTo>
                  <a:cubicBezTo>
                    <a:pt x="222" y="463"/>
                    <a:pt x="236" y="449"/>
                    <a:pt x="236" y="430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6" y="14"/>
                    <a:pt x="222" y="0"/>
                    <a:pt x="204" y="0"/>
                  </a:cubicBezTo>
                  <a:moveTo>
                    <a:pt x="119" y="430"/>
                  </a:moveTo>
                  <a:cubicBezTo>
                    <a:pt x="103" y="430"/>
                    <a:pt x="92" y="417"/>
                    <a:pt x="92" y="403"/>
                  </a:cubicBezTo>
                  <a:cubicBezTo>
                    <a:pt x="92" y="387"/>
                    <a:pt x="103" y="375"/>
                    <a:pt x="119" y="375"/>
                  </a:cubicBezTo>
                  <a:cubicBezTo>
                    <a:pt x="133" y="375"/>
                    <a:pt x="144" y="387"/>
                    <a:pt x="144" y="403"/>
                  </a:cubicBezTo>
                  <a:cubicBezTo>
                    <a:pt x="144" y="417"/>
                    <a:pt x="133" y="430"/>
                    <a:pt x="119" y="4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01" name="Freeform 23"/>
            <p:cNvSpPr>
              <a:spLocks noEditPoints="1"/>
            </p:cNvSpPr>
            <p:nvPr/>
          </p:nvSpPr>
          <p:spPr bwMode="auto">
            <a:xfrm>
              <a:off x="850" y="1621"/>
              <a:ext cx="764" cy="1169"/>
            </a:xfrm>
            <a:custGeom>
              <a:avLst/>
              <a:gdLst>
                <a:gd name="T0" fmla="*/ 251 w 323"/>
                <a:gd name="T1" fmla="*/ 0 h 494"/>
                <a:gd name="T2" fmla="*/ 72 w 323"/>
                <a:gd name="T3" fmla="*/ 0 h 494"/>
                <a:gd name="T4" fmla="*/ 0 w 323"/>
                <a:gd name="T5" fmla="*/ 69 h 494"/>
                <a:gd name="T6" fmla="*/ 0 w 323"/>
                <a:gd name="T7" fmla="*/ 423 h 494"/>
                <a:gd name="T8" fmla="*/ 72 w 323"/>
                <a:gd name="T9" fmla="*/ 494 h 494"/>
                <a:gd name="T10" fmla="*/ 251 w 323"/>
                <a:gd name="T11" fmla="*/ 494 h 494"/>
                <a:gd name="T12" fmla="*/ 323 w 323"/>
                <a:gd name="T13" fmla="*/ 423 h 494"/>
                <a:gd name="T14" fmla="*/ 323 w 323"/>
                <a:gd name="T15" fmla="*/ 69 h 494"/>
                <a:gd name="T16" fmla="*/ 251 w 323"/>
                <a:gd name="T17" fmla="*/ 0 h 494"/>
                <a:gd name="T18" fmla="*/ 281 w 323"/>
                <a:gd name="T19" fmla="*/ 407 h 494"/>
                <a:gd name="T20" fmla="*/ 251 w 323"/>
                <a:gd name="T21" fmla="*/ 448 h 494"/>
                <a:gd name="T22" fmla="*/ 72 w 323"/>
                <a:gd name="T23" fmla="*/ 448 h 494"/>
                <a:gd name="T24" fmla="*/ 42 w 323"/>
                <a:gd name="T25" fmla="*/ 407 h 494"/>
                <a:gd name="T26" fmla="*/ 42 w 323"/>
                <a:gd name="T27" fmla="*/ 80 h 494"/>
                <a:gd name="T28" fmla="*/ 72 w 323"/>
                <a:gd name="T29" fmla="*/ 41 h 494"/>
                <a:gd name="T30" fmla="*/ 251 w 323"/>
                <a:gd name="T31" fmla="*/ 41 h 494"/>
                <a:gd name="T32" fmla="*/ 281 w 323"/>
                <a:gd name="T33" fmla="*/ 80 h 494"/>
                <a:gd name="T34" fmla="*/ 281 w 323"/>
                <a:gd name="T35" fmla="*/ 407 h 494"/>
                <a:gd name="T36" fmla="*/ 281 w 323"/>
                <a:gd name="T37" fmla="*/ 40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494">
                  <a:moveTo>
                    <a:pt x="251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3" y="0"/>
                    <a:pt x="0" y="29"/>
                    <a:pt x="0" y="69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0" y="462"/>
                    <a:pt x="33" y="494"/>
                    <a:pt x="72" y="494"/>
                  </a:cubicBezTo>
                  <a:cubicBezTo>
                    <a:pt x="251" y="494"/>
                    <a:pt x="251" y="494"/>
                    <a:pt x="251" y="494"/>
                  </a:cubicBezTo>
                  <a:cubicBezTo>
                    <a:pt x="291" y="494"/>
                    <a:pt x="323" y="462"/>
                    <a:pt x="323" y="423"/>
                  </a:cubicBezTo>
                  <a:cubicBezTo>
                    <a:pt x="323" y="69"/>
                    <a:pt x="323" y="69"/>
                    <a:pt x="323" y="69"/>
                  </a:cubicBezTo>
                  <a:cubicBezTo>
                    <a:pt x="323" y="29"/>
                    <a:pt x="291" y="0"/>
                    <a:pt x="251" y="0"/>
                  </a:cubicBezTo>
                  <a:moveTo>
                    <a:pt x="281" y="407"/>
                  </a:moveTo>
                  <a:cubicBezTo>
                    <a:pt x="281" y="430"/>
                    <a:pt x="268" y="448"/>
                    <a:pt x="251" y="448"/>
                  </a:cubicBezTo>
                  <a:cubicBezTo>
                    <a:pt x="72" y="448"/>
                    <a:pt x="72" y="448"/>
                    <a:pt x="72" y="448"/>
                  </a:cubicBezTo>
                  <a:cubicBezTo>
                    <a:pt x="56" y="448"/>
                    <a:pt x="42" y="430"/>
                    <a:pt x="42" y="40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59"/>
                    <a:pt x="56" y="41"/>
                    <a:pt x="72" y="41"/>
                  </a:cubicBezTo>
                  <a:cubicBezTo>
                    <a:pt x="251" y="41"/>
                    <a:pt x="251" y="41"/>
                    <a:pt x="251" y="41"/>
                  </a:cubicBezTo>
                  <a:cubicBezTo>
                    <a:pt x="268" y="41"/>
                    <a:pt x="281" y="59"/>
                    <a:pt x="281" y="80"/>
                  </a:cubicBezTo>
                  <a:cubicBezTo>
                    <a:pt x="281" y="407"/>
                    <a:pt x="281" y="407"/>
                    <a:pt x="281" y="407"/>
                  </a:cubicBezTo>
                  <a:cubicBezTo>
                    <a:pt x="281" y="407"/>
                    <a:pt x="281" y="407"/>
                    <a:pt x="281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02" name="Freeform 24"/>
            <p:cNvSpPr>
              <a:spLocks noEditPoints="1"/>
            </p:cNvSpPr>
            <p:nvPr/>
          </p:nvSpPr>
          <p:spPr bwMode="auto">
            <a:xfrm>
              <a:off x="4608" y="3622"/>
              <a:ext cx="1076" cy="1242"/>
            </a:xfrm>
            <a:custGeom>
              <a:avLst/>
              <a:gdLst>
                <a:gd name="T0" fmla="*/ 226 w 455"/>
                <a:gd name="T1" fmla="*/ 0 h 525"/>
                <a:gd name="T2" fmla="*/ 0 w 455"/>
                <a:gd name="T3" fmla="*/ 76 h 525"/>
                <a:gd name="T4" fmla="*/ 0 w 455"/>
                <a:gd name="T5" fmla="*/ 449 h 525"/>
                <a:gd name="T6" fmla="*/ 226 w 455"/>
                <a:gd name="T7" fmla="*/ 525 h 525"/>
                <a:gd name="T8" fmla="*/ 455 w 455"/>
                <a:gd name="T9" fmla="*/ 449 h 525"/>
                <a:gd name="T10" fmla="*/ 455 w 455"/>
                <a:gd name="T11" fmla="*/ 76 h 525"/>
                <a:gd name="T12" fmla="*/ 226 w 455"/>
                <a:gd name="T13" fmla="*/ 0 h 525"/>
                <a:gd name="T14" fmla="*/ 226 w 455"/>
                <a:gd name="T15" fmla="*/ 126 h 525"/>
                <a:gd name="T16" fmla="*/ 35 w 455"/>
                <a:gd name="T17" fmla="*/ 73 h 525"/>
                <a:gd name="T18" fmla="*/ 226 w 455"/>
                <a:gd name="T19" fmla="*/ 23 h 525"/>
                <a:gd name="T20" fmla="*/ 420 w 455"/>
                <a:gd name="T21" fmla="*/ 73 h 525"/>
                <a:gd name="T22" fmla="*/ 226 w 455"/>
                <a:gd name="T23" fmla="*/ 12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5" h="525">
                  <a:moveTo>
                    <a:pt x="226" y="0"/>
                  </a:moveTo>
                  <a:cubicBezTo>
                    <a:pt x="143" y="0"/>
                    <a:pt x="0" y="16"/>
                    <a:pt x="0" y="76"/>
                  </a:cubicBezTo>
                  <a:cubicBezTo>
                    <a:pt x="0" y="449"/>
                    <a:pt x="0" y="449"/>
                    <a:pt x="0" y="449"/>
                  </a:cubicBezTo>
                  <a:cubicBezTo>
                    <a:pt x="0" y="509"/>
                    <a:pt x="143" y="525"/>
                    <a:pt x="226" y="525"/>
                  </a:cubicBezTo>
                  <a:cubicBezTo>
                    <a:pt x="312" y="525"/>
                    <a:pt x="455" y="509"/>
                    <a:pt x="455" y="449"/>
                  </a:cubicBezTo>
                  <a:cubicBezTo>
                    <a:pt x="455" y="76"/>
                    <a:pt x="455" y="76"/>
                    <a:pt x="455" y="76"/>
                  </a:cubicBezTo>
                  <a:cubicBezTo>
                    <a:pt x="455" y="16"/>
                    <a:pt x="312" y="0"/>
                    <a:pt x="226" y="0"/>
                  </a:cubicBezTo>
                  <a:moveTo>
                    <a:pt x="226" y="126"/>
                  </a:moveTo>
                  <a:cubicBezTo>
                    <a:pt x="120" y="126"/>
                    <a:pt x="35" y="103"/>
                    <a:pt x="35" y="73"/>
                  </a:cubicBezTo>
                  <a:cubicBezTo>
                    <a:pt x="35" y="46"/>
                    <a:pt x="120" y="23"/>
                    <a:pt x="226" y="23"/>
                  </a:cubicBezTo>
                  <a:cubicBezTo>
                    <a:pt x="332" y="23"/>
                    <a:pt x="420" y="46"/>
                    <a:pt x="420" y="73"/>
                  </a:cubicBezTo>
                  <a:cubicBezTo>
                    <a:pt x="420" y="103"/>
                    <a:pt x="332" y="126"/>
                    <a:pt x="226" y="1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03" name="Freeform 25"/>
            <p:cNvSpPr>
              <a:spLocks noEditPoints="1"/>
            </p:cNvSpPr>
            <p:nvPr/>
          </p:nvSpPr>
          <p:spPr bwMode="auto">
            <a:xfrm>
              <a:off x="6050" y="1517"/>
              <a:ext cx="934" cy="1273"/>
            </a:xfrm>
            <a:custGeom>
              <a:avLst/>
              <a:gdLst>
                <a:gd name="T0" fmla="*/ 337 w 395"/>
                <a:gd name="T1" fmla="*/ 0 h 538"/>
                <a:gd name="T2" fmla="*/ 58 w 395"/>
                <a:gd name="T3" fmla="*/ 0 h 538"/>
                <a:gd name="T4" fmla="*/ 0 w 395"/>
                <a:gd name="T5" fmla="*/ 57 h 538"/>
                <a:gd name="T6" fmla="*/ 0 w 395"/>
                <a:gd name="T7" fmla="*/ 481 h 538"/>
                <a:gd name="T8" fmla="*/ 58 w 395"/>
                <a:gd name="T9" fmla="*/ 538 h 538"/>
                <a:gd name="T10" fmla="*/ 337 w 395"/>
                <a:gd name="T11" fmla="*/ 538 h 538"/>
                <a:gd name="T12" fmla="*/ 395 w 395"/>
                <a:gd name="T13" fmla="*/ 481 h 538"/>
                <a:gd name="T14" fmla="*/ 395 w 395"/>
                <a:gd name="T15" fmla="*/ 57 h 538"/>
                <a:gd name="T16" fmla="*/ 337 w 395"/>
                <a:gd name="T17" fmla="*/ 0 h 538"/>
                <a:gd name="T18" fmla="*/ 363 w 395"/>
                <a:gd name="T19" fmla="*/ 421 h 538"/>
                <a:gd name="T20" fmla="*/ 337 w 395"/>
                <a:gd name="T21" fmla="*/ 444 h 538"/>
                <a:gd name="T22" fmla="*/ 58 w 395"/>
                <a:gd name="T23" fmla="*/ 444 h 538"/>
                <a:gd name="T24" fmla="*/ 35 w 395"/>
                <a:gd name="T25" fmla="*/ 421 h 538"/>
                <a:gd name="T26" fmla="*/ 35 w 395"/>
                <a:gd name="T27" fmla="*/ 57 h 538"/>
                <a:gd name="T28" fmla="*/ 58 w 395"/>
                <a:gd name="T29" fmla="*/ 32 h 538"/>
                <a:gd name="T30" fmla="*/ 337 w 395"/>
                <a:gd name="T31" fmla="*/ 32 h 538"/>
                <a:gd name="T32" fmla="*/ 363 w 395"/>
                <a:gd name="T33" fmla="*/ 57 h 538"/>
                <a:gd name="T34" fmla="*/ 363 w 395"/>
                <a:gd name="T35" fmla="*/ 421 h 538"/>
                <a:gd name="T36" fmla="*/ 363 w 395"/>
                <a:gd name="T37" fmla="*/ 42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5" h="538">
                  <a:moveTo>
                    <a:pt x="33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481"/>
                    <a:pt x="0" y="481"/>
                    <a:pt x="0" y="481"/>
                  </a:cubicBezTo>
                  <a:cubicBezTo>
                    <a:pt x="0" y="513"/>
                    <a:pt x="25" y="538"/>
                    <a:pt x="58" y="538"/>
                  </a:cubicBezTo>
                  <a:cubicBezTo>
                    <a:pt x="337" y="538"/>
                    <a:pt x="337" y="538"/>
                    <a:pt x="337" y="538"/>
                  </a:cubicBezTo>
                  <a:cubicBezTo>
                    <a:pt x="370" y="538"/>
                    <a:pt x="395" y="513"/>
                    <a:pt x="395" y="481"/>
                  </a:cubicBezTo>
                  <a:cubicBezTo>
                    <a:pt x="395" y="57"/>
                    <a:pt x="395" y="57"/>
                    <a:pt x="395" y="57"/>
                  </a:cubicBezTo>
                  <a:cubicBezTo>
                    <a:pt x="395" y="25"/>
                    <a:pt x="370" y="0"/>
                    <a:pt x="337" y="0"/>
                  </a:cubicBezTo>
                  <a:moveTo>
                    <a:pt x="363" y="421"/>
                  </a:moveTo>
                  <a:cubicBezTo>
                    <a:pt x="363" y="432"/>
                    <a:pt x="351" y="444"/>
                    <a:pt x="337" y="444"/>
                  </a:cubicBezTo>
                  <a:cubicBezTo>
                    <a:pt x="58" y="444"/>
                    <a:pt x="58" y="444"/>
                    <a:pt x="58" y="444"/>
                  </a:cubicBezTo>
                  <a:cubicBezTo>
                    <a:pt x="44" y="444"/>
                    <a:pt x="35" y="432"/>
                    <a:pt x="35" y="421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43"/>
                    <a:pt x="44" y="32"/>
                    <a:pt x="58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51" y="32"/>
                    <a:pt x="363" y="43"/>
                    <a:pt x="363" y="57"/>
                  </a:cubicBezTo>
                  <a:cubicBezTo>
                    <a:pt x="363" y="421"/>
                    <a:pt x="363" y="421"/>
                    <a:pt x="363" y="421"/>
                  </a:cubicBezTo>
                  <a:cubicBezTo>
                    <a:pt x="363" y="421"/>
                    <a:pt x="363" y="421"/>
                    <a:pt x="363" y="4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04" name="Oval 26"/>
            <p:cNvSpPr>
              <a:spLocks noChangeArrowheads="1"/>
            </p:cNvSpPr>
            <p:nvPr/>
          </p:nvSpPr>
          <p:spPr bwMode="auto">
            <a:xfrm>
              <a:off x="6313" y="2626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05" name="Oval 27"/>
            <p:cNvSpPr>
              <a:spLocks noChangeArrowheads="1"/>
            </p:cNvSpPr>
            <p:nvPr/>
          </p:nvSpPr>
          <p:spPr bwMode="auto">
            <a:xfrm>
              <a:off x="6646" y="2626"/>
              <a:ext cx="76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06" name="Oval 28"/>
            <p:cNvSpPr>
              <a:spLocks noChangeArrowheads="1"/>
            </p:cNvSpPr>
            <p:nvPr/>
          </p:nvSpPr>
          <p:spPr bwMode="auto">
            <a:xfrm>
              <a:off x="6481" y="2626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07" name="Freeform 29"/>
            <p:cNvSpPr>
              <a:spLocks/>
            </p:cNvSpPr>
            <p:nvPr/>
          </p:nvSpPr>
          <p:spPr bwMode="auto">
            <a:xfrm>
              <a:off x="2247" y="3433"/>
              <a:ext cx="648" cy="232"/>
            </a:xfrm>
            <a:custGeom>
              <a:avLst/>
              <a:gdLst>
                <a:gd name="T0" fmla="*/ 0 w 274"/>
                <a:gd name="T1" fmla="*/ 98 h 98"/>
                <a:gd name="T2" fmla="*/ 33 w 274"/>
                <a:gd name="T3" fmla="*/ 89 h 98"/>
                <a:gd name="T4" fmla="*/ 251 w 274"/>
                <a:gd name="T5" fmla="*/ 89 h 98"/>
                <a:gd name="T6" fmla="*/ 274 w 274"/>
                <a:gd name="T7" fmla="*/ 94 h 98"/>
                <a:gd name="T8" fmla="*/ 244 w 274"/>
                <a:gd name="T9" fmla="*/ 34 h 98"/>
                <a:gd name="T10" fmla="*/ 188 w 274"/>
                <a:gd name="T11" fmla="*/ 0 h 98"/>
                <a:gd name="T12" fmla="*/ 91 w 274"/>
                <a:gd name="T13" fmla="*/ 0 h 98"/>
                <a:gd name="T14" fmla="*/ 35 w 274"/>
                <a:gd name="T15" fmla="*/ 34 h 98"/>
                <a:gd name="T16" fmla="*/ 0 w 274"/>
                <a:gd name="T17" fmla="*/ 98 h 98"/>
                <a:gd name="T18" fmla="*/ 0 w 274"/>
                <a:gd name="T1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98">
                  <a:moveTo>
                    <a:pt x="0" y="98"/>
                  </a:moveTo>
                  <a:cubicBezTo>
                    <a:pt x="10" y="91"/>
                    <a:pt x="21" y="89"/>
                    <a:pt x="33" y="89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8" y="89"/>
                    <a:pt x="267" y="91"/>
                    <a:pt x="274" y="9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35" y="16"/>
                    <a:pt x="209" y="0"/>
                    <a:pt x="188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70" y="0"/>
                    <a:pt x="44" y="16"/>
                    <a:pt x="35" y="3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08" name="Freeform 30"/>
            <p:cNvSpPr>
              <a:spLocks noEditPoints="1"/>
            </p:cNvSpPr>
            <p:nvPr/>
          </p:nvSpPr>
          <p:spPr bwMode="auto">
            <a:xfrm>
              <a:off x="2233" y="3688"/>
              <a:ext cx="693" cy="1176"/>
            </a:xfrm>
            <a:custGeom>
              <a:avLst/>
              <a:gdLst>
                <a:gd name="T0" fmla="*/ 275 w 293"/>
                <a:gd name="T1" fmla="*/ 5 h 497"/>
                <a:gd name="T2" fmla="*/ 256 w 293"/>
                <a:gd name="T3" fmla="*/ 0 h 497"/>
                <a:gd name="T4" fmla="*/ 39 w 293"/>
                <a:gd name="T5" fmla="*/ 0 h 497"/>
                <a:gd name="T6" fmla="*/ 20 w 293"/>
                <a:gd name="T7" fmla="*/ 5 h 497"/>
                <a:gd name="T8" fmla="*/ 0 w 293"/>
                <a:gd name="T9" fmla="*/ 39 h 497"/>
                <a:gd name="T10" fmla="*/ 0 w 293"/>
                <a:gd name="T11" fmla="*/ 458 h 497"/>
                <a:gd name="T12" fmla="*/ 39 w 293"/>
                <a:gd name="T13" fmla="*/ 497 h 497"/>
                <a:gd name="T14" fmla="*/ 256 w 293"/>
                <a:gd name="T15" fmla="*/ 497 h 497"/>
                <a:gd name="T16" fmla="*/ 293 w 293"/>
                <a:gd name="T17" fmla="*/ 458 h 497"/>
                <a:gd name="T18" fmla="*/ 293 w 293"/>
                <a:gd name="T19" fmla="*/ 39 h 497"/>
                <a:gd name="T20" fmla="*/ 275 w 293"/>
                <a:gd name="T21" fmla="*/ 5 h 497"/>
                <a:gd name="T22" fmla="*/ 243 w 293"/>
                <a:gd name="T23" fmla="*/ 414 h 497"/>
                <a:gd name="T24" fmla="*/ 67 w 293"/>
                <a:gd name="T25" fmla="*/ 414 h 497"/>
                <a:gd name="T26" fmla="*/ 51 w 293"/>
                <a:gd name="T27" fmla="*/ 398 h 497"/>
                <a:gd name="T28" fmla="*/ 67 w 293"/>
                <a:gd name="T29" fmla="*/ 382 h 497"/>
                <a:gd name="T30" fmla="*/ 243 w 293"/>
                <a:gd name="T31" fmla="*/ 382 h 497"/>
                <a:gd name="T32" fmla="*/ 256 w 293"/>
                <a:gd name="T33" fmla="*/ 398 h 497"/>
                <a:gd name="T34" fmla="*/ 243 w 293"/>
                <a:gd name="T35" fmla="*/ 414 h 497"/>
                <a:gd name="T36" fmla="*/ 243 w 293"/>
                <a:gd name="T37" fmla="*/ 343 h 497"/>
                <a:gd name="T38" fmla="*/ 67 w 293"/>
                <a:gd name="T39" fmla="*/ 343 h 497"/>
                <a:gd name="T40" fmla="*/ 51 w 293"/>
                <a:gd name="T41" fmla="*/ 329 h 497"/>
                <a:gd name="T42" fmla="*/ 67 w 293"/>
                <a:gd name="T43" fmla="*/ 313 h 497"/>
                <a:gd name="T44" fmla="*/ 243 w 293"/>
                <a:gd name="T45" fmla="*/ 313 h 497"/>
                <a:gd name="T46" fmla="*/ 256 w 293"/>
                <a:gd name="T47" fmla="*/ 329 h 497"/>
                <a:gd name="T48" fmla="*/ 243 w 293"/>
                <a:gd name="T49" fmla="*/ 343 h 497"/>
                <a:gd name="T50" fmla="*/ 243 w 293"/>
                <a:gd name="T51" fmla="*/ 274 h 497"/>
                <a:gd name="T52" fmla="*/ 67 w 293"/>
                <a:gd name="T53" fmla="*/ 274 h 497"/>
                <a:gd name="T54" fmla="*/ 51 w 293"/>
                <a:gd name="T55" fmla="*/ 258 h 497"/>
                <a:gd name="T56" fmla="*/ 67 w 293"/>
                <a:gd name="T57" fmla="*/ 244 h 497"/>
                <a:gd name="T58" fmla="*/ 243 w 293"/>
                <a:gd name="T59" fmla="*/ 244 h 497"/>
                <a:gd name="T60" fmla="*/ 256 w 293"/>
                <a:gd name="T61" fmla="*/ 258 h 497"/>
                <a:gd name="T62" fmla="*/ 243 w 293"/>
                <a:gd name="T63" fmla="*/ 274 h 497"/>
                <a:gd name="T64" fmla="*/ 236 w 293"/>
                <a:gd name="T65" fmla="*/ 92 h 497"/>
                <a:gd name="T66" fmla="*/ 215 w 293"/>
                <a:gd name="T67" fmla="*/ 72 h 497"/>
                <a:gd name="T68" fmla="*/ 236 w 293"/>
                <a:gd name="T69" fmla="*/ 51 h 497"/>
                <a:gd name="T70" fmla="*/ 256 w 293"/>
                <a:gd name="T71" fmla="*/ 72 h 497"/>
                <a:gd name="T72" fmla="*/ 236 w 293"/>
                <a:gd name="T73" fmla="*/ 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3" h="497">
                  <a:moveTo>
                    <a:pt x="275" y="5"/>
                  </a:moveTo>
                  <a:cubicBezTo>
                    <a:pt x="268" y="3"/>
                    <a:pt x="263" y="0"/>
                    <a:pt x="25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2" y="0"/>
                    <a:pt x="25" y="3"/>
                    <a:pt x="20" y="5"/>
                  </a:cubicBezTo>
                  <a:cubicBezTo>
                    <a:pt x="9" y="12"/>
                    <a:pt x="0" y="23"/>
                    <a:pt x="0" y="39"/>
                  </a:cubicBezTo>
                  <a:cubicBezTo>
                    <a:pt x="0" y="458"/>
                    <a:pt x="0" y="458"/>
                    <a:pt x="0" y="458"/>
                  </a:cubicBezTo>
                  <a:cubicBezTo>
                    <a:pt x="0" y="478"/>
                    <a:pt x="18" y="497"/>
                    <a:pt x="39" y="497"/>
                  </a:cubicBezTo>
                  <a:cubicBezTo>
                    <a:pt x="256" y="497"/>
                    <a:pt x="256" y="497"/>
                    <a:pt x="256" y="497"/>
                  </a:cubicBezTo>
                  <a:cubicBezTo>
                    <a:pt x="277" y="497"/>
                    <a:pt x="293" y="478"/>
                    <a:pt x="293" y="458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3" y="23"/>
                    <a:pt x="287" y="12"/>
                    <a:pt x="275" y="5"/>
                  </a:cubicBezTo>
                  <a:moveTo>
                    <a:pt x="243" y="414"/>
                  </a:moveTo>
                  <a:cubicBezTo>
                    <a:pt x="67" y="414"/>
                    <a:pt x="67" y="414"/>
                    <a:pt x="67" y="414"/>
                  </a:cubicBezTo>
                  <a:cubicBezTo>
                    <a:pt x="57" y="414"/>
                    <a:pt x="51" y="407"/>
                    <a:pt x="51" y="398"/>
                  </a:cubicBezTo>
                  <a:cubicBezTo>
                    <a:pt x="51" y="389"/>
                    <a:pt x="57" y="382"/>
                    <a:pt x="67" y="382"/>
                  </a:cubicBezTo>
                  <a:cubicBezTo>
                    <a:pt x="243" y="382"/>
                    <a:pt x="243" y="382"/>
                    <a:pt x="243" y="382"/>
                  </a:cubicBezTo>
                  <a:cubicBezTo>
                    <a:pt x="249" y="382"/>
                    <a:pt x="256" y="389"/>
                    <a:pt x="256" y="398"/>
                  </a:cubicBezTo>
                  <a:cubicBezTo>
                    <a:pt x="256" y="407"/>
                    <a:pt x="249" y="414"/>
                    <a:pt x="243" y="414"/>
                  </a:cubicBezTo>
                  <a:moveTo>
                    <a:pt x="243" y="343"/>
                  </a:moveTo>
                  <a:cubicBezTo>
                    <a:pt x="67" y="343"/>
                    <a:pt x="67" y="343"/>
                    <a:pt x="67" y="343"/>
                  </a:cubicBezTo>
                  <a:cubicBezTo>
                    <a:pt x="57" y="343"/>
                    <a:pt x="51" y="336"/>
                    <a:pt x="51" y="329"/>
                  </a:cubicBezTo>
                  <a:cubicBezTo>
                    <a:pt x="51" y="320"/>
                    <a:pt x="57" y="313"/>
                    <a:pt x="67" y="313"/>
                  </a:cubicBezTo>
                  <a:cubicBezTo>
                    <a:pt x="243" y="313"/>
                    <a:pt x="243" y="313"/>
                    <a:pt x="243" y="313"/>
                  </a:cubicBezTo>
                  <a:cubicBezTo>
                    <a:pt x="249" y="313"/>
                    <a:pt x="256" y="320"/>
                    <a:pt x="256" y="329"/>
                  </a:cubicBezTo>
                  <a:cubicBezTo>
                    <a:pt x="256" y="336"/>
                    <a:pt x="249" y="343"/>
                    <a:pt x="243" y="343"/>
                  </a:cubicBezTo>
                  <a:moveTo>
                    <a:pt x="243" y="274"/>
                  </a:moveTo>
                  <a:cubicBezTo>
                    <a:pt x="67" y="274"/>
                    <a:pt x="67" y="274"/>
                    <a:pt x="67" y="274"/>
                  </a:cubicBezTo>
                  <a:cubicBezTo>
                    <a:pt x="57" y="274"/>
                    <a:pt x="51" y="267"/>
                    <a:pt x="51" y="258"/>
                  </a:cubicBezTo>
                  <a:cubicBezTo>
                    <a:pt x="51" y="251"/>
                    <a:pt x="57" y="244"/>
                    <a:pt x="67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9" y="244"/>
                    <a:pt x="256" y="251"/>
                    <a:pt x="256" y="258"/>
                  </a:cubicBezTo>
                  <a:cubicBezTo>
                    <a:pt x="256" y="267"/>
                    <a:pt x="249" y="274"/>
                    <a:pt x="243" y="274"/>
                  </a:cubicBezTo>
                  <a:moveTo>
                    <a:pt x="236" y="92"/>
                  </a:moveTo>
                  <a:cubicBezTo>
                    <a:pt x="224" y="92"/>
                    <a:pt x="215" y="83"/>
                    <a:pt x="215" y="72"/>
                  </a:cubicBezTo>
                  <a:cubicBezTo>
                    <a:pt x="215" y="60"/>
                    <a:pt x="224" y="51"/>
                    <a:pt x="236" y="51"/>
                  </a:cubicBezTo>
                  <a:cubicBezTo>
                    <a:pt x="247" y="51"/>
                    <a:pt x="256" y="60"/>
                    <a:pt x="256" y="72"/>
                  </a:cubicBezTo>
                  <a:cubicBezTo>
                    <a:pt x="256" y="83"/>
                    <a:pt x="247" y="92"/>
                    <a:pt x="236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5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78" grpId="0" animBg="1"/>
      <p:bldP spid="79" grpId="0" animBg="1"/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业务特点</a:t>
            </a:r>
          </a:p>
        </p:txBody>
      </p:sp>
      <p:sp>
        <p:nvSpPr>
          <p:cNvPr id="13" name="Rectangle 37"/>
          <p:cNvSpPr/>
          <p:nvPr/>
        </p:nvSpPr>
        <p:spPr bwMode="auto">
          <a:xfrm>
            <a:off x="1949108" y="3096573"/>
            <a:ext cx="1463040" cy="14630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-5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大</a:t>
            </a:r>
            <a:r>
              <a:rPr lang="zh-CN" altLang="en-US" sz="16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38"/>
          <p:cNvSpPr/>
          <p:nvPr/>
        </p:nvSpPr>
        <p:spPr bwMode="auto">
          <a:xfrm>
            <a:off x="3472695" y="3096573"/>
            <a:ext cx="5223019" cy="146304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现阶段主要目标满足政府监管需要，数据分析和风险发现要求较高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9"/>
          <p:cNvSpPr/>
          <p:nvPr/>
        </p:nvSpPr>
        <p:spPr bwMode="auto">
          <a:xfrm>
            <a:off x="1949108" y="1585672"/>
            <a:ext cx="1463040" cy="14630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多租户</a:t>
            </a:r>
            <a:endParaRPr kumimoji="0" lang="en-US" sz="1600" b="0" i="0" u="none" strike="noStrike" kern="0" cap="none" spc="-51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0"/>
          <p:cNvSpPr/>
          <p:nvPr/>
        </p:nvSpPr>
        <p:spPr bwMode="auto">
          <a:xfrm>
            <a:off x="3472695" y="1585672"/>
            <a:ext cx="5227179" cy="146304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按行政区划，一般每个地市独立操作和管理业务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41"/>
          <p:cNvSpPr/>
          <p:nvPr/>
        </p:nvSpPr>
        <p:spPr bwMode="auto">
          <a:xfrm>
            <a:off x="1949108" y="4607475"/>
            <a:ext cx="1463040" cy="14630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流程定制</a:t>
            </a:r>
            <a:endParaRPr kumimoji="0" lang="en-US" sz="1600" b="0" i="0" u="none" strike="noStrike" kern="0" cap="none" spc="-51" normalizeH="0" baseline="0" noProof="0" dirty="0" smtClean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42"/>
          <p:cNvSpPr/>
          <p:nvPr/>
        </p:nvSpPr>
        <p:spPr bwMode="auto">
          <a:xfrm>
            <a:off x="3472695" y="4607475"/>
            <a:ext cx="5223019" cy="1463040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流程大体一致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，各地市局部流程有细微差异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279" y="4982289"/>
            <a:ext cx="1034959" cy="59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84" y="1725377"/>
            <a:ext cx="738750" cy="898177"/>
          </a:xfrm>
          <a:prstGeom prst="rect">
            <a:avLst/>
          </a:prstGeom>
        </p:spPr>
      </p:pic>
      <p:pic>
        <p:nvPicPr>
          <p:cNvPr id="23" name="Picture 40"/>
          <p:cNvPicPr>
            <a:picLocks noChangeAspect="1" noChangeArrowheads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390" y="3353741"/>
            <a:ext cx="494735" cy="727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865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75236"/>
              </p:ext>
            </p:extLst>
          </p:nvPr>
        </p:nvGraphicFramePr>
        <p:xfrm>
          <a:off x="1542360" y="945503"/>
          <a:ext cx="8508958" cy="5779493"/>
        </p:xfrm>
        <a:graphic>
          <a:graphicData uri="http://schemas.openxmlformats.org/drawingml/2006/table">
            <a:tbl>
              <a:tblPr firstRow="1" bandRow="1"/>
              <a:tblGrid>
                <a:gridCol w="8508958"/>
              </a:tblGrid>
              <a:tr h="608977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一、eIDI平台1.0版本运行情况</a:t>
                      </a: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982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sz="2400" b="1" kern="1200" dirty="0" err="1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二、eIDI</a:t>
                      </a: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2.0版本</a:t>
                      </a: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方案 </a:t>
                      </a:r>
                      <a:r>
                        <a:rPr lang="en-US" altLang="zh-CN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– </a:t>
                      </a:r>
                      <a:r>
                        <a:rPr lang="zh-CN" altLang="en-US" sz="2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自主设计先行</a:t>
                      </a:r>
                      <a:endParaRPr sz="24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81891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利用中台架构成果，统一开发平台以及数据分析报表能力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使用流程引擎，实现不同用户流程灵活定制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设计可共享复用的服务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多租户内外部，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类用户的权限灵活配置管理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48887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基于多种用户体验的中再新一代</a:t>
                      </a:r>
                      <a:r>
                        <a:rPr lang="en-US" altLang="zh-CN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UI</a:t>
                      </a:r>
                      <a:r>
                        <a:rPr lang="zh-CN" altLang="en-US" sz="18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风格</a:t>
                      </a:r>
                      <a:endParaRPr lang="en-US" altLang="zh-CN" sz="1800" b="1" kern="120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488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三、</a:t>
                      </a:r>
                      <a:r>
                        <a:rPr lang="en-US" altLang="zh-CN"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项目组成</a:t>
                      </a: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3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四、</a:t>
                      </a:r>
                      <a:r>
                        <a:rPr lang="en-US" altLang="zh-CN" sz="2000" b="1" kern="1200" dirty="0" err="1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eIDI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  <a:r>
                        <a:rPr lang="en-US" altLang="zh-CN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</a:t>
                      </a: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实施过程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33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五、项目总结</a:t>
                      </a:r>
                      <a:endParaRPr sz="2000" b="1" kern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>
                      <a:noFill/>
                      <a:prstDash val="solid"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35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中台架构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86" y="1035408"/>
            <a:ext cx="7670560" cy="56314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215293" y="1246160"/>
            <a:ext cx="26885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000"/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IDI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平台是多租户场景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采用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数据库分离、应用共用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4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分类和数据性质</a:t>
            </a:r>
            <a:r>
              <a:rPr lang="en-US" altLang="zh-CN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-&gt;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行政区划租户</a:t>
            </a:r>
          </a:p>
          <a:p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</a:p>
          <a:p>
            <a:pPr marL="285750" indent="-285750">
              <a:buSzPts val="1000"/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汇总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库：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ETL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汇总租户数据库，供统计分析使用，用户包括行业监管、再保公司</a:t>
            </a:r>
          </a:p>
          <a:p>
            <a:endParaRPr lang="zh-CN" altLang="en-US" sz="1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SzPts val="1000"/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后台：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支撑平台管理用户操作，包括建立租户、系统配置等功能</a:t>
            </a:r>
          </a:p>
          <a:p>
            <a:endParaRPr lang="zh-CN" altLang="en-US" sz="1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SzPts val="1000"/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层：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置层，负责外部调用的数据格式转换和转发调用业务逻辑在</a:t>
            </a:r>
            <a:r>
              <a:rPr lang="en-US" altLang="zh-CN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IDI</a:t>
            </a:r>
            <a:r>
              <a:rPr lang="zh-CN" altLang="en-US" sz="1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94445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349" tIns="45675" rIns="91349" bIns="4567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应用流程引擎</a:t>
            </a:r>
          </a:p>
        </p:txBody>
      </p:sp>
      <p:sp>
        <p:nvSpPr>
          <p:cNvPr id="3" name="矩形 2"/>
          <p:cNvSpPr/>
          <p:nvPr/>
        </p:nvSpPr>
        <p:spPr>
          <a:xfrm>
            <a:off x="7915634" y="1501218"/>
            <a:ext cx="39784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流程引擎只负责定义流程和流程变量</a:t>
            </a:r>
          </a:p>
          <a:p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</a:p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页面与流程节点的对应关系，各业务系统负责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业务系统根据流程</a:t>
            </a:r>
            <a:r>
              <a:rPr lang="en-US" altLang="zh-CN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查询流程引擎接口，获取当前节点，打开对应页面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页面提交时，组装流程变量等参数，调用流程引擎服务，供流程引擎判断跳转流向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各地市流程不同，则新建流程；无需复用已有流程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20" y="1747941"/>
            <a:ext cx="7078810" cy="455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0113" y="4819507"/>
            <a:ext cx="75116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  <a:sym typeface="Calibri"/>
              </a:rPr>
              <a:t>流程引擎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华文琥珀" panose="02010800040101010101" pitchFamily="2" charset="-122"/>
              <a:ea typeface="华文琥珀" panose="02010800040101010101" pitchFamily="2" charset="-122"/>
              <a:cs typeface="+mj-cs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113" y="2161277"/>
            <a:ext cx="75116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  <a:sym typeface="Calibri"/>
              </a:rPr>
              <a:t>业务系统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华文琥珀" panose="02010800040101010101" pitchFamily="2" charset="-122"/>
              <a:ea typeface="华文琥珀" panose="02010800040101010101" pitchFamily="2" charset="-122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5312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Jx4_d2HPEyZKAY.jjHmBg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2668</TotalTime>
  <Words>1734</Words>
  <Application>Microsoft Office PowerPoint</Application>
  <PresentationFormat>宽屏</PresentationFormat>
  <Paragraphs>312</Paragraphs>
  <Slides>33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 Unicode MS</vt:lpstr>
      <vt:lpstr>等线</vt:lpstr>
      <vt:lpstr>华文琥珀</vt:lpstr>
      <vt:lpstr>宋体</vt:lpstr>
      <vt:lpstr>微软雅黑</vt:lpstr>
      <vt:lpstr>微软雅黑</vt:lpstr>
      <vt:lpstr>微软雅黑 Light</vt:lpstr>
      <vt:lpstr>Arial</vt:lpstr>
      <vt:lpstr>Calibri</vt:lpstr>
      <vt:lpstr>Calibri Light</vt:lpstr>
      <vt:lpstr>Segoe UI</vt:lpstr>
      <vt:lpstr>Segoe UI Light</vt:lpstr>
      <vt:lpstr>Times New Roman</vt:lpstr>
      <vt:lpstr>Wingdings</vt:lpstr>
      <vt:lpstr>Office 主题</vt:lpstr>
      <vt:lpstr>Visio.DrawingConvertable.15</vt:lpstr>
      <vt:lpstr>IDI2.0平台实施总结</vt:lpstr>
      <vt:lpstr>目录</vt:lpstr>
      <vt:lpstr>1.0版本竖井式的平台架构难以支撑发展要求</vt:lpstr>
      <vt:lpstr>平台业务价值单薄，“不愿用、不常用”现象存在</vt:lpstr>
      <vt:lpstr>使用过程中遇到的要求</vt:lpstr>
      <vt:lpstr>业务特点</vt:lpstr>
      <vt:lpstr>目录</vt:lpstr>
      <vt:lpstr>中台架构</vt:lpstr>
      <vt:lpstr>应用流程引擎</vt:lpstr>
      <vt:lpstr>运行时分层</vt:lpstr>
      <vt:lpstr>业务梳理 – 流程、服务、数据</vt:lpstr>
      <vt:lpstr>业务梳理 – 流程确认</vt:lpstr>
      <vt:lpstr>业务梳理 - 服务化设计</vt:lpstr>
      <vt:lpstr>业务梳理 - 服务中心</vt:lpstr>
      <vt:lpstr>业务梳理 – 主库表设计</vt:lpstr>
      <vt:lpstr>RBAC权限模型 – 功能及数据权限</vt:lpstr>
      <vt:lpstr>前端设计 - WEB端页面草图设计阶段，确定系统整体展示风格</vt:lpstr>
      <vt:lpstr>前端设计 - WEB端页面</vt:lpstr>
      <vt:lpstr>前端设计 - APP端页面</vt:lpstr>
      <vt:lpstr>目录</vt:lpstr>
      <vt:lpstr>自主研发模式 - 工作方式变革</vt:lpstr>
      <vt:lpstr>项目执行方式</vt:lpstr>
      <vt:lpstr>人员投入和项目阶段划分</vt:lpstr>
      <vt:lpstr>目录</vt:lpstr>
      <vt:lpstr>开发任务管理</vt:lpstr>
      <vt:lpstr>例会制度</vt:lpstr>
      <vt:lpstr>前后端合作</vt:lpstr>
      <vt:lpstr>OpenAPI使用</vt:lpstr>
      <vt:lpstr>自动构建</vt:lpstr>
      <vt:lpstr>测试方法</vt:lpstr>
      <vt:lpstr>部署架构</vt:lpstr>
      <vt:lpstr>目录</vt:lpstr>
      <vt:lpstr>经验总结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zender</dc:creator>
  <cp:lastModifiedBy>张霄栋(ZHANG Xiaodong)</cp:lastModifiedBy>
  <cp:revision>93</cp:revision>
  <dcterms:created xsi:type="dcterms:W3CDTF">2019-01-13T03:54:50Z</dcterms:created>
  <dcterms:modified xsi:type="dcterms:W3CDTF">2019-11-28T07:51:38Z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2052-10.1.0.6757</vt:lpwstr>
  </property>
</Properties>
</file>